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handoutMasterIdLst>
    <p:handoutMasterId r:id="rId23"/>
  </p:handoutMasterIdLst>
  <p:sldIdLst>
    <p:sldId id="269" r:id="rId2"/>
    <p:sldId id="343" r:id="rId3"/>
    <p:sldId id="344" r:id="rId4"/>
    <p:sldId id="262" r:id="rId5"/>
    <p:sldId id="265" r:id="rId6"/>
    <p:sldId id="349" r:id="rId7"/>
    <p:sldId id="351" r:id="rId8"/>
    <p:sldId id="350" r:id="rId9"/>
    <p:sldId id="353" r:id="rId10"/>
    <p:sldId id="354" r:id="rId11"/>
    <p:sldId id="257" r:id="rId12"/>
    <p:sldId id="357" r:id="rId13"/>
    <p:sldId id="356" r:id="rId14"/>
    <p:sldId id="355" r:id="rId15"/>
    <p:sldId id="359" r:id="rId16"/>
    <p:sldId id="360" r:id="rId17"/>
    <p:sldId id="358" r:id="rId18"/>
    <p:sldId id="4098" r:id="rId19"/>
    <p:sldId id="361" r:id="rId20"/>
    <p:sldId id="3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2E4"/>
    <a:srgbClr val="F9F9F9"/>
    <a:srgbClr val="64E5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2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8F912B-EF02-709C-C05B-6F3CF9CD7A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09D5C6FD-1A6A-D15A-B01A-AEEBB79A18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3075D5-B639-4C29-98A3-9A36A611B2D8}" type="datetimeFigureOut">
              <a:rPr lang="en-ZA" smtClean="0"/>
              <a:t>2024/05/21</a:t>
            </a:fld>
            <a:endParaRPr lang="en-ZA"/>
          </a:p>
        </p:txBody>
      </p:sp>
      <p:sp>
        <p:nvSpPr>
          <p:cNvPr id="4" name="Footer Placeholder 3">
            <a:extLst>
              <a:ext uri="{FF2B5EF4-FFF2-40B4-BE49-F238E27FC236}">
                <a16:creationId xmlns:a16="http://schemas.microsoft.com/office/drawing/2014/main" id="{8423D29A-EF76-FBA9-73A0-0C60DCB278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ZA"/>
              <a:t>2</a:t>
            </a:r>
          </a:p>
        </p:txBody>
      </p:sp>
      <p:sp>
        <p:nvSpPr>
          <p:cNvPr id="5" name="Slide Number Placeholder 4">
            <a:extLst>
              <a:ext uri="{FF2B5EF4-FFF2-40B4-BE49-F238E27FC236}">
                <a16:creationId xmlns:a16="http://schemas.microsoft.com/office/drawing/2014/main" id="{55BF8B8C-8196-570E-DB28-A8824C860D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48BABB-9213-4770-8EAC-06443C2E26F3}" type="slidenum">
              <a:rPr lang="en-ZA" smtClean="0"/>
              <a:t>‹#›</a:t>
            </a:fld>
            <a:endParaRPr lang="en-ZA"/>
          </a:p>
        </p:txBody>
      </p:sp>
    </p:spTree>
    <p:extLst>
      <p:ext uri="{BB962C8B-B14F-4D97-AF65-F5344CB8AC3E}">
        <p14:creationId xmlns:p14="http://schemas.microsoft.com/office/powerpoint/2010/main" val="364901162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CC6BC-0378-4E78-81DF-0C542D9FDB8F}" type="datetimeFigureOut">
              <a:rPr lang="en-ZA" smtClean="0"/>
              <a:t>2024/05/21</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ZA"/>
              <a:t>2</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6AFAC-7BC3-4648-82DD-944C578177A9}" type="slidenum">
              <a:rPr lang="en-ZA" smtClean="0"/>
              <a:t>‹#›</a:t>
            </a:fld>
            <a:endParaRPr lang="en-ZA"/>
          </a:p>
        </p:txBody>
      </p:sp>
    </p:spTree>
    <p:extLst>
      <p:ext uri="{BB962C8B-B14F-4D97-AF65-F5344CB8AC3E}">
        <p14:creationId xmlns:p14="http://schemas.microsoft.com/office/powerpoint/2010/main" val="44509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Effectiveness of Medication</a:t>
            </a:r>
            <a:endParaRPr dirty="0"/>
          </a:p>
          <a:p>
            <a:r>
              <a:rPr b="0" dirty="0"/>
              <a:t>No alt text provided</a:t>
            </a:r>
            <a:endParaRPr dirty="0"/>
          </a:p>
          <a:p>
            <a:endParaRPr dirty="0"/>
          </a:p>
          <a:p>
            <a:r>
              <a:rPr b="1" dirty="0"/>
              <a:t>Total Visits by Age Categories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Number of visiting patients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Encounter Distribution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Preva-shape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Conditions with over 30% Prevalence Rate per 1000</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Deaths by Age Category </a:t>
            </a:r>
            <a:endParaRPr dirty="0"/>
          </a:p>
          <a:p>
            <a:r>
              <a:rPr b="0" dirty="0"/>
              <a:t>No alt text provided</a:t>
            </a:r>
            <a:endParaRPr dirty="0"/>
          </a:p>
          <a:p>
            <a:endParaRPr dirty="0"/>
          </a:p>
          <a:p>
            <a:r>
              <a:rPr b="1" dirty="0"/>
              <a:t>Top 5 Conditions</a:t>
            </a:r>
            <a:endParaRPr dirty="0"/>
          </a:p>
          <a:p>
            <a:r>
              <a:rPr b="0" dirty="0"/>
              <a:t>No alt text provided</a:t>
            </a:r>
            <a:endParaRPr dirty="0"/>
          </a:p>
          <a:p>
            <a:endParaRPr dirty="0"/>
          </a:p>
          <a:p>
            <a:r>
              <a:rPr b="1" dirty="0"/>
              <a:t> Top 5 Procedures</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Mortality Rate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Race Distribution</a:t>
            </a:r>
            <a:endParaRPr dirty="0"/>
          </a:p>
          <a:p>
            <a:r>
              <a:rPr b="0" dirty="0"/>
              <a:t>No alt text provided</a:t>
            </a:r>
            <a:endParaRPr dirty="0"/>
          </a:p>
          <a:p>
            <a:endParaRPr dirty="0"/>
          </a:p>
          <a:p>
            <a:r>
              <a:rPr b="1" dirty="0"/>
              <a:t>Race Distribution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10 Conditions and associated Mortality Rate</a:t>
            </a:r>
            <a:endParaRPr dirty="0"/>
          </a:p>
          <a:p>
            <a:r>
              <a:rPr b="0" dirty="0"/>
              <a:t>No alt text provided</a:t>
            </a:r>
            <a:endParaRPr dirty="0"/>
          </a:p>
          <a:p>
            <a:endParaRPr dirty="0"/>
          </a:p>
        </p:txBody>
      </p:sp>
      <p:sp>
        <p:nvSpPr>
          <p:cNvPr id="3" name="Footer Placeholder 2">
            <a:extLst>
              <a:ext uri="{FF2B5EF4-FFF2-40B4-BE49-F238E27FC236}">
                <a16:creationId xmlns:a16="http://schemas.microsoft.com/office/drawing/2014/main" id="{4D162DED-2677-D9C8-D072-485B3E2C0CE1}"/>
              </a:ext>
            </a:extLst>
          </p:cNvPr>
          <p:cNvSpPr>
            <a:spLocks noGrp="1"/>
          </p:cNvSpPr>
          <p:nvPr>
            <p:ph type="ftr" sz="quarter" idx="4"/>
          </p:nvPr>
        </p:nvSpPr>
        <p:spPr/>
        <p:txBody>
          <a:bodyPr/>
          <a:lstStyle/>
          <a:p>
            <a:r>
              <a:rPr lang="en-ZA"/>
              <a:t>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Effectiveness of Medication</a:t>
            </a:r>
            <a:endParaRPr dirty="0"/>
          </a:p>
          <a:p>
            <a:r>
              <a:rPr b="0" dirty="0"/>
              <a:t>No alt text provided</a:t>
            </a:r>
            <a:endParaRPr dirty="0"/>
          </a:p>
          <a:p>
            <a:endParaRPr dirty="0"/>
          </a:p>
          <a:p>
            <a:r>
              <a:rPr b="1" dirty="0"/>
              <a:t>Total Visits by Age Categories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Number of visiting patients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Encounter Distribution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Preva-shape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Conditions with over 30% Prevalence Rate per 1000</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Deaths by Age Category </a:t>
            </a:r>
            <a:endParaRPr dirty="0"/>
          </a:p>
          <a:p>
            <a:r>
              <a:rPr b="0" dirty="0"/>
              <a:t>No alt text provided</a:t>
            </a:r>
            <a:endParaRPr dirty="0"/>
          </a:p>
          <a:p>
            <a:endParaRPr dirty="0"/>
          </a:p>
          <a:p>
            <a:r>
              <a:rPr b="1" dirty="0"/>
              <a:t>Top 5 Conditions</a:t>
            </a:r>
            <a:endParaRPr dirty="0"/>
          </a:p>
          <a:p>
            <a:r>
              <a:rPr b="0" dirty="0"/>
              <a:t>No alt text provided</a:t>
            </a:r>
            <a:endParaRPr dirty="0"/>
          </a:p>
          <a:p>
            <a:endParaRPr dirty="0"/>
          </a:p>
          <a:p>
            <a:r>
              <a:rPr b="1" dirty="0"/>
              <a:t> Top 5 Procedures</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Mortality Rate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Race Distribution</a:t>
            </a:r>
            <a:endParaRPr dirty="0"/>
          </a:p>
          <a:p>
            <a:r>
              <a:rPr b="0" dirty="0"/>
              <a:t>No alt text provided</a:t>
            </a:r>
            <a:endParaRPr dirty="0"/>
          </a:p>
          <a:p>
            <a:endParaRPr dirty="0"/>
          </a:p>
          <a:p>
            <a:r>
              <a:rPr b="1" dirty="0"/>
              <a:t>Race Distribution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10 Conditions and associated Mortality Rate</a:t>
            </a:r>
            <a:endParaRPr dirty="0"/>
          </a:p>
          <a:p>
            <a:r>
              <a:rPr b="0" dirty="0"/>
              <a:t>No alt text provided</a:t>
            </a:r>
            <a:endParaRPr dirty="0"/>
          </a:p>
          <a:p>
            <a:endParaRPr dirty="0"/>
          </a:p>
        </p:txBody>
      </p:sp>
      <p:sp>
        <p:nvSpPr>
          <p:cNvPr id="3" name="Footer Placeholder 2">
            <a:extLst>
              <a:ext uri="{FF2B5EF4-FFF2-40B4-BE49-F238E27FC236}">
                <a16:creationId xmlns:a16="http://schemas.microsoft.com/office/drawing/2014/main" id="{C17C1D00-9D87-366C-A268-5B55C05F27EA}"/>
              </a:ext>
            </a:extLst>
          </p:cNvPr>
          <p:cNvSpPr>
            <a:spLocks noGrp="1"/>
          </p:cNvSpPr>
          <p:nvPr>
            <p:ph type="ftr" sz="quarter" idx="4"/>
          </p:nvPr>
        </p:nvSpPr>
        <p:spPr/>
        <p:txBody>
          <a:bodyPr/>
          <a:lstStyle/>
          <a:p>
            <a:r>
              <a:rPr lang="en-ZA"/>
              <a:t>2</a:t>
            </a:r>
          </a:p>
        </p:txBody>
      </p:sp>
    </p:spTree>
    <p:extLst>
      <p:ext uri="{BB962C8B-B14F-4D97-AF65-F5344CB8AC3E}">
        <p14:creationId xmlns:p14="http://schemas.microsoft.com/office/powerpoint/2010/main" val="224120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Effectiveness of Medication</a:t>
            </a:r>
            <a:endParaRPr dirty="0"/>
          </a:p>
          <a:p>
            <a:r>
              <a:rPr b="0" dirty="0"/>
              <a:t>No alt text provided</a:t>
            </a:r>
            <a:endParaRPr dirty="0"/>
          </a:p>
          <a:p>
            <a:endParaRPr dirty="0"/>
          </a:p>
          <a:p>
            <a:r>
              <a:rPr b="1" dirty="0"/>
              <a:t>Total Visits by Age Categories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Number of visiting patients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Encounter Distribution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Preva-shape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Conditions with over 30% Prevalence Rate per 1000</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Deaths by Age Category </a:t>
            </a:r>
            <a:endParaRPr dirty="0"/>
          </a:p>
          <a:p>
            <a:r>
              <a:rPr b="0" dirty="0"/>
              <a:t>No alt text provided</a:t>
            </a:r>
            <a:endParaRPr dirty="0"/>
          </a:p>
          <a:p>
            <a:endParaRPr dirty="0"/>
          </a:p>
          <a:p>
            <a:r>
              <a:rPr b="1" dirty="0"/>
              <a:t>Top 5 Conditions</a:t>
            </a:r>
            <a:endParaRPr dirty="0"/>
          </a:p>
          <a:p>
            <a:r>
              <a:rPr b="0" dirty="0"/>
              <a:t>No alt text provided</a:t>
            </a:r>
            <a:endParaRPr dirty="0"/>
          </a:p>
          <a:p>
            <a:endParaRPr dirty="0"/>
          </a:p>
          <a:p>
            <a:r>
              <a:rPr b="1" dirty="0"/>
              <a:t> Top 5 Procedures</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Mortality Rate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Race Distribution</a:t>
            </a:r>
            <a:endParaRPr dirty="0"/>
          </a:p>
          <a:p>
            <a:r>
              <a:rPr b="0" dirty="0"/>
              <a:t>No alt text provided</a:t>
            </a:r>
            <a:endParaRPr dirty="0"/>
          </a:p>
          <a:p>
            <a:endParaRPr dirty="0"/>
          </a:p>
          <a:p>
            <a:r>
              <a:rPr b="1" dirty="0"/>
              <a:t>Race Distribution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10 Conditions and associated Mortality Rate</a:t>
            </a:r>
            <a:endParaRPr dirty="0"/>
          </a:p>
          <a:p>
            <a:r>
              <a:rPr b="0" dirty="0"/>
              <a:t>No alt text provided</a:t>
            </a:r>
            <a:endParaRPr dirty="0"/>
          </a:p>
          <a:p>
            <a:endParaRPr dirty="0"/>
          </a:p>
        </p:txBody>
      </p:sp>
      <p:sp>
        <p:nvSpPr>
          <p:cNvPr id="3" name="Footer Placeholder 2">
            <a:extLst>
              <a:ext uri="{FF2B5EF4-FFF2-40B4-BE49-F238E27FC236}">
                <a16:creationId xmlns:a16="http://schemas.microsoft.com/office/drawing/2014/main" id="{455150D7-B6C9-3106-4060-263DD7022369}"/>
              </a:ext>
            </a:extLst>
          </p:cNvPr>
          <p:cNvSpPr>
            <a:spLocks noGrp="1"/>
          </p:cNvSpPr>
          <p:nvPr>
            <p:ph type="ftr" sz="quarter" idx="4"/>
          </p:nvPr>
        </p:nvSpPr>
        <p:spPr/>
        <p:txBody>
          <a:bodyPr/>
          <a:lstStyle/>
          <a:p>
            <a:r>
              <a:rPr lang="en-ZA"/>
              <a:t>2</a:t>
            </a:r>
          </a:p>
        </p:txBody>
      </p:sp>
    </p:spTree>
    <p:extLst>
      <p:ext uri="{BB962C8B-B14F-4D97-AF65-F5344CB8AC3E}">
        <p14:creationId xmlns:p14="http://schemas.microsoft.com/office/powerpoint/2010/main" val="2674997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5/21/2024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5/21/2024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42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5/21/2024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5/21/2024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5/21/2024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b3ad63e0-84eb-49cb-9651-85782b3784a4/?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b3ad63e0-84eb-49cb-9651-85782b3784a4/ReportSection0ee0aab888f6b57d6b3a?experience=power-bi"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hyperlink" Target="https://mavenanalytics.io/profile/Tendai%20Milicent-Jonhasi/199912327"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mailto:tendaimjonhasi@gmail.com" TargetMode="External"/><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hyperlink" Target="https://mavenanalytics.io/profile/Tendai%20Milicent-Jonhasi/199912327" TargetMode="External"/><Relationship Id="rId5" Type="http://schemas.openxmlformats.org/officeDocument/2006/relationships/image" Target="../media/image54.png"/><Relationship Id="rId10" Type="http://schemas.openxmlformats.org/officeDocument/2006/relationships/hyperlink" Target="https://github.com/tendaimjay" TargetMode="External"/><Relationship Id="rId4" Type="http://schemas.openxmlformats.org/officeDocument/2006/relationships/image" Target="../media/image53.svg"/><Relationship Id="rId9" Type="http://schemas.openxmlformats.org/officeDocument/2006/relationships/hyperlink" Target="https://www.linkedin.com/in/tendai-milicent-jonhas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ata.world/siyeh/synthetic-medical-data"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TendaiMJay/Synthetic-Medical-Data-Analysis/blob/main/siyeh_sythetic_medical_data.sql" TargetMode="Externa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2" name="Title 1">
            <a:extLst>
              <a:ext uri="{FF2B5EF4-FFF2-40B4-BE49-F238E27FC236}">
                <a16:creationId xmlns:a16="http://schemas.microsoft.com/office/drawing/2014/main" id="{CF7AAA5D-0593-D86D-4C35-2FE9DC02079D}"/>
              </a:ext>
            </a:extLst>
          </p:cNvPr>
          <p:cNvSpPr>
            <a:spLocks noGrp="1"/>
          </p:cNvSpPr>
          <p:nvPr>
            <p:ph type="ctrTitle"/>
          </p:nvPr>
        </p:nvSpPr>
        <p:spPr>
          <a:xfrm>
            <a:off x="7261934" y="2565326"/>
            <a:ext cx="4115917" cy="1034413"/>
          </a:xfrm>
        </p:spPr>
        <p:txBody>
          <a:bodyPr>
            <a:normAutofit fontScale="90000"/>
          </a:bodyPr>
          <a:lstStyle/>
          <a:p>
            <a:r>
              <a:rPr lang="en-ZA" dirty="0">
                <a:solidFill>
                  <a:srgbClr val="FFFFFF"/>
                </a:solidFill>
              </a:rPr>
              <a:t>MEDICAL DATA OVERVIEW</a:t>
            </a:r>
          </a:p>
        </p:txBody>
      </p:sp>
      <p:sp>
        <p:nvSpPr>
          <p:cNvPr id="3" name="Subtitle 2">
            <a:extLst>
              <a:ext uri="{FF2B5EF4-FFF2-40B4-BE49-F238E27FC236}">
                <a16:creationId xmlns:a16="http://schemas.microsoft.com/office/drawing/2014/main" id="{6154099C-CE2E-09ED-8B49-DC07A0F7A1CB}"/>
              </a:ext>
            </a:extLst>
          </p:cNvPr>
          <p:cNvSpPr>
            <a:spLocks noGrp="1"/>
          </p:cNvSpPr>
          <p:nvPr>
            <p:ph type="subTitle" idx="1"/>
          </p:nvPr>
        </p:nvSpPr>
        <p:spPr>
          <a:xfrm>
            <a:off x="7261934" y="3676545"/>
            <a:ext cx="4115917" cy="1733655"/>
          </a:xfrm>
        </p:spPr>
        <p:txBody>
          <a:bodyPr>
            <a:normAutofit/>
          </a:bodyPr>
          <a:lstStyle/>
          <a:p>
            <a:endParaRPr lang="en-US" dirty="0">
              <a:solidFill>
                <a:srgbClr val="EBEBEB"/>
              </a:solidFill>
            </a:endParaRPr>
          </a:p>
          <a:p>
            <a:r>
              <a:rPr lang="en-US" dirty="0">
                <a:solidFill>
                  <a:srgbClr val="EBEBEB"/>
                </a:solidFill>
              </a:rPr>
              <a:t>Exploring Healthcare Data: Insights from Exploratory Data Analysis and Predictive Modeling for ENHANCED PATIENT CARE</a:t>
            </a:r>
          </a:p>
          <a:p>
            <a:endParaRPr lang="en-US" dirty="0">
              <a:solidFill>
                <a:srgbClr val="EBEBEB"/>
              </a:solidFill>
            </a:endParaRPr>
          </a:p>
        </p:txBody>
      </p:sp>
      <p:sp>
        <p:nvSpPr>
          <p:cNvPr id="28" name="Rectangle 27">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30" name="Rectangle 29">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32" name="Rectangle 31">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ZA"/>
          </a:p>
        </p:txBody>
      </p:sp>
      <p:pic>
        <p:nvPicPr>
          <p:cNvPr id="5" name="Graphic 4" descr="Medical outline">
            <a:extLst>
              <a:ext uri="{FF2B5EF4-FFF2-40B4-BE49-F238E27FC236}">
                <a16:creationId xmlns:a16="http://schemas.microsoft.com/office/drawing/2014/main" id="{4E0B514B-B2E4-8549-286C-1E41946CB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9128" y="841510"/>
            <a:ext cx="1733655" cy="1733655"/>
          </a:xfrm>
          <a:prstGeom prst="rect">
            <a:avLst/>
          </a:prstGeom>
        </p:spPr>
      </p:pic>
      <p:sp>
        <p:nvSpPr>
          <p:cNvPr id="6" name="TextBox 5">
            <a:extLst>
              <a:ext uri="{FF2B5EF4-FFF2-40B4-BE49-F238E27FC236}">
                <a16:creationId xmlns:a16="http://schemas.microsoft.com/office/drawing/2014/main" id="{171C0B98-BC5C-51A0-A0FE-735339D01CE6}"/>
              </a:ext>
            </a:extLst>
          </p:cNvPr>
          <p:cNvSpPr txBox="1"/>
          <p:nvPr/>
        </p:nvSpPr>
        <p:spPr>
          <a:xfrm>
            <a:off x="7261934" y="5438717"/>
            <a:ext cx="3733800" cy="307777"/>
          </a:xfrm>
          <a:prstGeom prst="rect">
            <a:avLst/>
          </a:prstGeom>
          <a:noFill/>
        </p:spPr>
        <p:txBody>
          <a:bodyPr wrap="square" rtlCol="0">
            <a:spAutoFit/>
          </a:bodyPr>
          <a:lstStyle/>
          <a:p>
            <a:r>
              <a:rPr lang="en-ZA" sz="1400" dirty="0">
                <a:solidFill>
                  <a:schemeClr val="bg1"/>
                </a:solidFill>
              </a:rPr>
              <a:t>Analysis by Tendai Milicent Jonhasi</a:t>
            </a:r>
          </a:p>
        </p:txBody>
      </p:sp>
    </p:spTree>
    <p:extLst>
      <p:ext uri="{BB962C8B-B14F-4D97-AF65-F5344CB8AC3E}">
        <p14:creationId xmlns:p14="http://schemas.microsoft.com/office/powerpoint/2010/main" val="3475985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E3C04-F2C7-92C5-C3DB-83CE739CD965}"/>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2036108A-8FE8-5B1A-6090-40BEEF998503}"/>
              </a:ext>
            </a:extLst>
          </p:cNvPr>
          <p:cNvSpPr/>
          <p:nvPr/>
        </p:nvSpPr>
        <p:spPr>
          <a:xfrm>
            <a:off x="6379060" y="1833309"/>
            <a:ext cx="5485280" cy="481895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E395D5BE-A7F9-94B2-05FF-BE04F9660FBE}"/>
              </a:ext>
            </a:extLst>
          </p:cNvPr>
          <p:cNvSpPr/>
          <p:nvPr/>
        </p:nvSpPr>
        <p:spPr>
          <a:xfrm>
            <a:off x="501183" y="1844040"/>
            <a:ext cx="5796747" cy="480822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80A09A37-4555-D2CA-191F-6136BD0BF4F5}"/>
              </a:ext>
            </a:extLst>
          </p:cNvPr>
          <p:cNvSpPr>
            <a:spLocks noGrp="1"/>
          </p:cNvSpPr>
          <p:nvPr>
            <p:ph type="title"/>
          </p:nvPr>
        </p:nvSpPr>
        <p:spPr/>
        <p:txBody>
          <a:bodyPr>
            <a:normAutofit/>
          </a:bodyPr>
          <a:lstStyle/>
          <a:p>
            <a:r>
              <a:rPr lang="en-US" cap="none" dirty="0"/>
              <a:t>INSIGHTS FROM </a:t>
            </a:r>
            <a:r>
              <a:rPr lang="en-US" sz="2800" kern="0" cap="none" dirty="0">
                <a:sym typeface="Arial"/>
              </a:rPr>
              <a:t>EXPLORATORY AND DESCRIPTIVE  </a:t>
            </a:r>
            <a:r>
              <a:rPr kumimoji="0" lang="en-US" sz="2800" i="0" u="none" strike="noStrike" kern="0" cap="none" spc="0" normalizeH="0" baseline="0" noProof="0" dirty="0">
                <a:ln>
                  <a:noFill/>
                </a:ln>
                <a:effectLst/>
                <a:uLnTx/>
                <a:uFillTx/>
                <a:ea typeface="+mn-ea"/>
                <a:cs typeface="+mn-cs"/>
                <a:sym typeface="Arial"/>
              </a:rPr>
              <a:t>ANALYTICS</a:t>
            </a:r>
            <a:br>
              <a:rPr kumimoji="0" lang="en-ZA" sz="2800" i="0" u="none" strike="noStrike" kern="0" cap="none" spc="0" normalizeH="0" baseline="0" noProof="0" dirty="0">
                <a:ln>
                  <a:noFill/>
                </a:ln>
                <a:effectLst/>
                <a:uLnTx/>
                <a:uFillTx/>
                <a:ea typeface="+mn-ea"/>
                <a:cs typeface="+mn-cs"/>
                <a:sym typeface="Arial"/>
              </a:rPr>
            </a:br>
            <a:endParaRPr lang="en-ZA" cap="none" dirty="0"/>
          </a:p>
        </p:txBody>
      </p:sp>
      <p:sp>
        <p:nvSpPr>
          <p:cNvPr id="15" name="TextBox 14">
            <a:extLst>
              <a:ext uri="{FF2B5EF4-FFF2-40B4-BE49-F238E27FC236}">
                <a16:creationId xmlns:a16="http://schemas.microsoft.com/office/drawing/2014/main" id="{9B0A48F5-9A49-64A2-6076-808703FA7F0C}"/>
              </a:ext>
            </a:extLst>
          </p:cNvPr>
          <p:cNvSpPr txBox="1"/>
          <p:nvPr/>
        </p:nvSpPr>
        <p:spPr>
          <a:xfrm>
            <a:off x="501183" y="1870055"/>
            <a:ext cx="5682447" cy="923330"/>
          </a:xfrm>
          <a:prstGeom prst="rect">
            <a:avLst/>
          </a:prstGeom>
          <a:noFill/>
        </p:spPr>
        <p:txBody>
          <a:bodyPr wrap="square">
            <a:spAutoFit/>
          </a:bodyPr>
          <a:lstStyle/>
          <a:p>
            <a:r>
              <a:rPr lang="en-US" dirty="0"/>
              <a:t>10. Categorize BMI values into different categories ('Underweight', 'Healthy', 'Overweight', 'Obese') for patients based on their BMI observations?</a:t>
            </a:r>
            <a:endParaRPr lang="en-ZA" dirty="0"/>
          </a:p>
        </p:txBody>
      </p:sp>
      <p:sp>
        <p:nvSpPr>
          <p:cNvPr id="17" name="TextBox 16">
            <a:extLst>
              <a:ext uri="{FF2B5EF4-FFF2-40B4-BE49-F238E27FC236}">
                <a16:creationId xmlns:a16="http://schemas.microsoft.com/office/drawing/2014/main" id="{E731DFFC-17C2-22E8-EC13-554A487E8DD7}"/>
              </a:ext>
            </a:extLst>
          </p:cNvPr>
          <p:cNvSpPr txBox="1"/>
          <p:nvPr/>
        </p:nvSpPr>
        <p:spPr>
          <a:xfrm>
            <a:off x="541748" y="2769930"/>
            <a:ext cx="5682447" cy="2554545"/>
          </a:xfrm>
          <a:prstGeom prst="rect">
            <a:avLst/>
          </a:prstGeom>
          <a:noFill/>
        </p:spPr>
        <p:txBody>
          <a:bodyPr wrap="square">
            <a:spAutoFit/>
          </a:bodyPr>
          <a:lstStyle/>
          <a:p>
            <a:r>
              <a:rPr lang="en-US" sz="1600" i="1" dirty="0"/>
              <a:t>SELECT     </a:t>
            </a:r>
            <a:r>
              <a:rPr lang="en-US" sz="1600" i="1" dirty="0" err="1"/>
              <a:t>observations_cleaned.patient</a:t>
            </a:r>
            <a:r>
              <a:rPr lang="en-US" sz="1600" i="1" dirty="0"/>
              <a:t>,    AVG(</a:t>
            </a:r>
            <a:r>
              <a:rPr lang="en-US" sz="1600" i="1" dirty="0" err="1"/>
              <a:t>observations_cleaned.value</a:t>
            </a:r>
            <a:r>
              <a:rPr lang="en-US" sz="1600" i="1" dirty="0"/>
              <a:t>) AS `Avg BMI`,    CASE        WHEN </a:t>
            </a:r>
            <a:r>
              <a:rPr lang="en-US" sz="1600" i="1" dirty="0" err="1"/>
              <a:t>observations_cleaned.value</a:t>
            </a:r>
            <a:r>
              <a:rPr lang="en-US" sz="1600" i="1" dirty="0"/>
              <a:t> &lt; 18.5 THEN 'Underweight'        WHEN            </a:t>
            </a:r>
            <a:r>
              <a:rPr lang="en-US" sz="1600" i="1" dirty="0" err="1"/>
              <a:t>observations_cleaned.value</a:t>
            </a:r>
            <a:r>
              <a:rPr lang="en-US" sz="1600" i="1" dirty="0"/>
              <a:t> &gt;= 18.5                AND </a:t>
            </a:r>
            <a:r>
              <a:rPr lang="en-US" sz="1600" i="1" dirty="0" err="1"/>
              <a:t>observations_cleaned.value</a:t>
            </a:r>
            <a:r>
              <a:rPr lang="en-US" sz="1600" i="1" dirty="0"/>
              <a:t> &lt; 25        THEN            'Healthy'        WHEN            </a:t>
            </a:r>
            <a:r>
              <a:rPr lang="en-US" sz="1600" i="1" dirty="0" err="1"/>
              <a:t>observations_cleaned.value</a:t>
            </a:r>
            <a:r>
              <a:rPr lang="en-US" sz="1600" i="1" dirty="0"/>
              <a:t> &gt;= 25                AND </a:t>
            </a:r>
            <a:r>
              <a:rPr lang="en-US" sz="1600" i="1" dirty="0" err="1"/>
              <a:t>observations_cleaned.value</a:t>
            </a:r>
            <a:r>
              <a:rPr lang="en-US" sz="1600" i="1" dirty="0"/>
              <a:t> &lt; 30        THEN            'Overweight'        WHEN </a:t>
            </a:r>
            <a:r>
              <a:rPr lang="en-US" sz="1600" i="1" dirty="0" err="1"/>
              <a:t>observations_cleaned.value</a:t>
            </a:r>
            <a:r>
              <a:rPr lang="en-US" sz="1600" i="1" dirty="0"/>
              <a:t> &gt;= 30 THEN 'Obese'    END AS `BMI </a:t>
            </a:r>
            <a:r>
              <a:rPr lang="en-US" sz="1600" i="1" dirty="0" err="1"/>
              <a:t>category`FROM</a:t>
            </a:r>
            <a:r>
              <a:rPr lang="en-US" sz="1600" i="1" dirty="0"/>
              <a:t>    </a:t>
            </a:r>
            <a:r>
              <a:rPr lang="en-US" sz="1600" i="1" dirty="0" err="1"/>
              <a:t>observations_cleanedWHERE</a:t>
            </a:r>
            <a:r>
              <a:rPr lang="en-US" sz="1600" i="1" dirty="0"/>
              <a:t>    </a:t>
            </a:r>
            <a:r>
              <a:rPr lang="en-US" sz="1600" i="1" dirty="0" err="1"/>
              <a:t>observations_cleaned.description</a:t>
            </a:r>
            <a:r>
              <a:rPr lang="en-US" sz="1600" i="1" dirty="0"/>
              <a:t> = 'Body Mass Index'</a:t>
            </a:r>
            <a:endParaRPr lang="en-ZA" sz="1600" i="1" dirty="0"/>
          </a:p>
        </p:txBody>
      </p:sp>
      <p:sp>
        <p:nvSpPr>
          <p:cNvPr id="3" name="TextBox 2">
            <a:extLst>
              <a:ext uri="{FF2B5EF4-FFF2-40B4-BE49-F238E27FC236}">
                <a16:creationId xmlns:a16="http://schemas.microsoft.com/office/drawing/2014/main" id="{6E5EF205-8DB4-E95C-A704-6DE37F1F5148}"/>
              </a:ext>
            </a:extLst>
          </p:cNvPr>
          <p:cNvSpPr txBox="1"/>
          <p:nvPr/>
        </p:nvSpPr>
        <p:spPr>
          <a:xfrm>
            <a:off x="6468988" y="1870055"/>
            <a:ext cx="5221829" cy="646331"/>
          </a:xfrm>
          <a:prstGeom prst="rect">
            <a:avLst/>
          </a:prstGeom>
          <a:noFill/>
        </p:spPr>
        <p:txBody>
          <a:bodyPr wrap="square">
            <a:spAutoFit/>
          </a:bodyPr>
          <a:lstStyle/>
          <a:p>
            <a:r>
              <a:rPr lang="en-US" dirty="0"/>
              <a:t>11.Calculate the age at death for patients who have a recorded death date?</a:t>
            </a:r>
            <a:endParaRPr lang="en-ZA" dirty="0"/>
          </a:p>
        </p:txBody>
      </p:sp>
      <p:sp>
        <p:nvSpPr>
          <p:cNvPr id="5" name="TextBox 4">
            <a:extLst>
              <a:ext uri="{FF2B5EF4-FFF2-40B4-BE49-F238E27FC236}">
                <a16:creationId xmlns:a16="http://schemas.microsoft.com/office/drawing/2014/main" id="{3D06BC6F-77E1-536A-4D2B-F6D514F1CD9A}"/>
              </a:ext>
            </a:extLst>
          </p:cNvPr>
          <p:cNvSpPr txBox="1"/>
          <p:nvPr/>
        </p:nvSpPr>
        <p:spPr>
          <a:xfrm>
            <a:off x="6509553" y="2564190"/>
            <a:ext cx="5221829" cy="1323439"/>
          </a:xfrm>
          <a:prstGeom prst="rect">
            <a:avLst/>
          </a:prstGeom>
          <a:noFill/>
        </p:spPr>
        <p:txBody>
          <a:bodyPr wrap="square">
            <a:spAutoFit/>
          </a:bodyPr>
          <a:lstStyle/>
          <a:p>
            <a:r>
              <a:rPr lang="en-US" sz="1600" i="1" dirty="0"/>
              <a:t>SELECT     </a:t>
            </a:r>
            <a:r>
              <a:rPr lang="en-US" sz="1600" i="1" dirty="0" err="1"/>
              <a:t>patients.patient</a:t>
            </a:r>
            <a:r>
              <a:rPr lang="en-US" sz="1600" i="1" dirty="0"/>
              <a:t>,    </a:t>
            </a:r>
            <a:r>
              <a:rPr lang="en-US" sz="1600" i="1" dirty="0" err="1"/>
              <a:t>patients.birthdate</a:t>
            </a:r>
            <a:r>
              <a:rPr lang="en-US" sz="1600" i="1" dirty="0"/>
              <a:t>,    </a:t>
            </a:r>
            <a:r>
              <a:rPr lang="en-US" sz="1600" i="1" dirty="0" err="1"/>
              <a:t>patients.deathdate</a:t>
            </a:r>
            <a:r>
              <a:rPr lang="en-US" sz="1600" i="1" dirty="0"/>
              <a:t>,    TIMESTAMPDIFF(YEAR, </a:t>
            </a:r>
            <a:r>
              <a:rPr lang="en-US" sz="1600" i="1" dirty="0" err="1"/>
              <a:t>patients.birthdate</a:t>
            </a:r>
            <a:r>
              <a:rPr lang="en-US" sz="1600" i="1" dirty="0"/>
              <a:t>, </a:t>
            </a:r>
            <a:r>
              <a:rPr lang="en-US" sz="1600" i="1" dirty="0" err="1"/>
              <a:t>patients.deathdate</a:t>
            </a:r>
            <a:r>
              <a:rPr lang="en-US" sz="1600" i="1" dirty="0"/>
              <a:t>) AS `age at </a:t>
            </a:r>
            <a:r>
              <a:rPr lang="en-US" sz="1600" i="1" dirty="0" err="1"/>
              <a:t>death`FROM</a:t>
            </a:r>
            <a:r>
              <a:rPr lang="en-US" sz="1600" i="1" dirty="0"/>
              <a:t>     </a:t>
            </a:r>
            <a:r>
              <a:rPr lang="en-US" sz="1600" i="1" dirty="0" err="1"/>
              <a:t>patientsWHERE</a:t>
            </a:r>
            <a:r>
              <a:rPr lang="en-US" sz="1600" i="1" dirty="0"/>
              <a:t>     </a:t>
            </a:r>
            <a:r>
              <a:rPr lang="en-US" sz="1600" i="1" dirty="0" err="1"/>
              <a:t>patients.deathdate</a:t>
            </a:r>
            <a:r>
              <a:rPr lang="en-US" sz="1600" i="1" dirty="0"/>
              <a:t> IS NOT NULLORDER BY     `age at death` DESC;</a:t>
            </a:r>
            <a:endParaRPr lang="en-ZA" sz="1600" i="1" dirty="0"/>
          </a:p>
        </p:txBody>
      </p:sp>
      <p:pic>
        <p:nvPicPr>
          <p:cNvPr id="10" name="Picture 9">
            <a:extLst>
              <a:ext uri="{FF2B5EF4-FFF2-40B4-BE49-F238E27FC236}">
                <a16:creationId xmlns:a16="http://schemas.microsoft.com/office/drawing/2014/main" id="{70B6FA44-003D-910A-76BC-964B736C48C4}"/>
              </a:ext>
            </a:extLst>
          </p:cNvPr>
          <p:cNvPicPr>
            <a:picLocks noChangeAspect="1"/>
          </p:cNvPicPr>
          <p:nvPr/>
        </p:nvPicPr>
        <p:blipFill>
          <a:blip r:embed="rId2"/>
          <a:stretch>
            <a:fillRect/>
          </a:stretch>
        </p:blipFill>
        <p:spPr>
          <a:xfrm>
            <a:off x="550787" y="5324475"/>
            <a:ext cx="5710276" cy="1180829"/>
          </a:xfrm>
          <a:prstGeom prst="rect">
            <a:avLst/>
          </a:prstGeom>
        </p:spPr>
      </p:pic>
      <p:pic>
        <p:nvPicPr>
          <p:cNvPr id="12" name="Picture 11">
            <a:extLst>
              <a:ext uri="{FF2B5EF4-FFF2-40B4-BE49-F238E27FC236}">
                <a16:creationId xmlns:a16="http://schemas.microsoft.com/office/drawing/2014/main" id="{6826F1B0-2282-D164-5E16-04C1BDE2A639}"/>
              </a:ext>
            </a:extLst>
          </p:cNvPr>
          <p:cNvPicPr>
            <a:picLocks noChangeAspect="1"/>
          </p:cNvPicPr>
          <p:nvPr/>
        </p:nvPicPr>
        <p:blipFill>
          <a:blip r:embed="rId3"/>
          <a:stretch>
            <a:fillRect/>
          </a:stretch>
        </p:blipFill>
        <p:spPr>
          <a:xfrm>
            <a:off x="6484705" y="4187413"/>
            <a:ext cx="5373920" cy="1920386"/>
          </a:xfrm>
          <a:prstGeom prst="rect">
            <a:avLst/>
          </a:prstGeom>
        </p:spPr>
      </p:pic>
      <p:pic>
        <p:nvPicPr>
          <p:cNvPr id="14" name="Picture 13" descr="A dolphin and text on a black background&#10;&#10;Description automatically generated">
            <a:extLst>
              <a:ext uri="{FF2B5EF4-FFF2-40B4-BE49-F238E27FC236}">
                <a16:creationId xmlns:a16="http://schemas.microsoft.com/office/drawing/2014/main" id="{DAFA1875-ACD2-D625-E0F0-32F29D09A0BD}"/>
              </a:ext>
            </a:extLst>
          </p:cNvPr>
          <p:cNvPicPr>
            <a:picLocks noChangeAspect="1"/>
          </p:cNvPicPr>
          <p:nvPr/>
        </p:nvPicPr>
        <p:blipFill>
          <a:blip r:embed="rId4"/>
          <a:stretch>
            <a:fillRect/>
          </a:stretch>
        </p:blipFill>
        <p:spPr>
          <a:xfrm>
            <a:off x="10943357" y="-46554"/>
            <a:ext cx="747460" cy="560596"/>
          </a:xfrm>
          <a:prstGeom prst="rect">
            <a:avLst/>
          </a:prstGeom>
        </p:spPr>
      </p:pic>
      <p:sp>
        <p:nvSpPr>
          <p:cNvPr id="16" name="TextBox 15">
            <a:extLst>
              <a:ext uri="{FF2B5EF4-FFF2-40B4-BE49-F238E27FC236}">
                <a16:creationId xmlns:a16="http://schemas.microsoft.com/office/drawing/2014/main" id="{63B42D2D-74E5-BA8B-4404-C5DFE05C19EE}"/>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652000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Effectiveness of Medication ,Total Visits by Age Categories ,textbox ,image ,Number of visiting patients ,shape ,shape ,shape ,shape ,shape ,Encounter Distribution ,textbox ,textbox ,textbox ,textbox ,shape ,shape ,shape ,shape ,Preva-shape ,shape ,Conditions with over 30% Prevalence Rate per 1000 ,shape ,shape ,shape ,Deaths by Age Category  ,Top 5 Conditions , Top 5 Procedures ,donutChart ,textbox ,textbox ,Mortality Rate ,image ,textbox ,textbox ,slicer ,slicer ,textbox ,Race Distribution ,Race Distribution ,textbox ,Top 10 Conditions and associated Mortality Rate. Please refer to the notes on this slide for details">
            <a:hlinkClick r:id="rId3"/>
          </p:cNvPr>
          <p:cNvPicPr>
            <a:picLocks noChangeAspect="1"/>
          </p:cNvPicPr>
          <p:nvPr/>
        </p:nvPicPr>
        <p:blipFill>
          <a:blip r:embed="rId4"/>
          <a:stretch>
            <a:fillRect/>
          </a:stretch>
        </p:blipFill>
        <p:spPr>
          <a:xfrm>
            <a:off x="-80010" y="0"/>
            <a:ext cx="12289091" cy="6978032"/>
          </a:xfrm>
          <a:prstGeom prst="rect">
            <a:avLst/>
          </a:prstGeom>
          <a:noFill/>
        </p:spPr>
      </p:pic>
      <p:sp>
        <p:nvSpPr>
          <p:cNvPr id="4" name="Title" hidden="1"/>
          <p:cNvSpPr>
            <a:spLocks noGrp="1"/>
          </p:cNvSpPr>
          <p:nvPr>
            <p:ph type="title"/>
          </p:nvPr>
        </p:nvSpPr>
        <p:spPr/>
        <p:txBody>
          <a:bodyPr/>
          <a:lstStyle/>
          <a:p>
            <a:r>
              <a:t>Dashboard</a:t>
            </a:r>
          </a:p>
        </p:txBody>
      </p:sp>
      <p:pic>
        <p:nvPicPr>
          <p:cNvPr id="2" name="Picture 2">
            <a:extLst>
              <a:ext uri="{FF2B5EF4-FFF2-40B4-BE49-F238E27FC236}">
                <a16:creationId xmlns:a16="http://schemas.microsoft.com/office/drawing/2014/main" id="{B1E16C33-04BA-9826-442C-9B5BB9BF4B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 y="210426"/>
            <a:ext cx="758190" cy="1866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2DB282-B5B7-E13E-9EAA-23C7071C0F34}"/>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a:extLst>
              <a:ext uri="{FF2B5EF4-FFF2-40B4-BE49-F238E27FC236}">
                <a16:creationId xmlns:a16="http://schemas.microsoft.com/office/drawing/2014/main" id="{D06AA583-8D01-86D1-DCAB-2742683887E3}"/>
              </a:ext>
            </a:extLst>
          </p:cNvPr>
          <p:cNvPicPr>
            <a:picLocks noChangeAspect="1"/>
          </p:cNvPicPr>
          <p:nvPr/>
        </p:nvPicPr>
        <p:blipFill>
          <a:blip r:embed="rId4"/>
          <a:stretch>
            <a:fillRect/>
          </a:stretch>
        </p:blipFill>
        <p:spPr>
          <a:xfrm>
            <a:off x="0" y="-6663"/>
            <a:ext cx="12192000" cy="6871326"/>
          </a:xfrm>
          <a:prstGeom prst="rect">
            <a:avLst/>
          </a:prstGeom>
        </p:spPr>
      </p:pic>
      <p:sp>
        <p:nvSpPr>
          <p:cNvPr id="4" name="Title" hidden="1"/>
          <p:cNvSpPr>
            <a:spLocks noGrp="1"/>
          </p:cNvSpPr>
          <p:nvPr>
            <p:ph type="title"/>
          </p:nvPr>
        </p:nvSpPr>
        <p:spPr/>
        <p:txBody>
          <a:bodyPr/>
          <a:lstStyle/>
          <a:p>
            <a:r>
              <a:t>Dashboard</a:t>
            </a:r>
          </a:p>
        </p:txBody>
      </p:sp>
      <p:pic>
        <p:nvPicPr>
          <p:cNvPr id="9" name="Picture 2">
            <a:extLst>
              <a:ext uri="{FF2B5EF4-FFF2-40B4-BE49-F238E27FC236}">
                <a16:creationId xmlns:a16="http://schemas.microsoft.com/office/drawing/2014/main" id="{E63428FD-61F9-F4D1-140F-C53CEAB53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 y="210426"/>
            <a:ext cx="758190" cy="1866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5286C2-F30F-8D90-5A4A-467DA8C08BC9}"/>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4002191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E3C04-F2C7-92C5-C3DB-83CE739CD965}"/>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2036108A-8FE8-5B1A-6090-40BEEF998503}"/>
              </a:ext>
            </a:extLst>
          </p:cNvPr>
          <p:cNvSpPr/>
          <p:nvPr/>
        </p:nvSpPr>
        <p:spPr>
          <a:xfrm>
            <a:off x="501184" y="2233360"/>
            <a:ext cx="11189634" cy="417887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80A09A37-4555-D2CA-191F-6136BD0BF4F5}"/>
              </a:ext>
            </a:extLst>
          </p:cNvPr>
          <p:cNvSpPr>
            <a:spLocks noGrp="1"/>
          </p:cNvSpPr>
          <p:nvPr>
            <p:ph type="title"/>
          </p:nvPr>
        </p:nvSpPr>
        <p:spPr/>
        <p:txBody>
          <a:bodyPr>
            <a:normAutofit/>
          </a:bodyPr>
          <a:lstStyle/>
          <a:p>
            <a:r>
              <a:rPr lang="en-US" cap="none" dirty="0"/>
              <a:t>QUALITY OF LIFE MODEL PREDICTION</a:t>
            </a:r>
            <a:br>
              <a:rPr kumimoji="0" lang="en-ZA" sz="2800" i="0" u="none" strike="noStrike" kern="0" cap="none" spc="0" normalizeH="0" baseline="0" noProof="0" dirty="0">
                <a:ln>
                  <a:noFill/>
                </a:ln>
                <a:effectLst/>
                <a:uLnTx/>
                <a:uFillTx/>
                <a:ea typeface="+mn-ea"/>
                <a:cs typeface="+mn-cs"/>
                <a:sym typeface="Arial"/>
              </a:rPr>
            </a:br>
            <a:endParaRPr lang="en-ZA" cap="none" dirty="0"/>
          </a:p>
        </p:txBody>
      </p:sp>
      <p:sp>
        <p:nvSpPr>
          <p:cNvPr id="17" name="TextBox 16">
            <a:extLst>
              <a:ext uri="{FF2B5EF4-FFF2-40B4-BE49-F238E27FC236}">
                <a16:creationId xmlns:a16="http://schemas.microsoft.com/office/drawing/2014/main" id="{E731DFFC-17C2-22E8-EC13-554A487E8DD7}"/>
              </a:ext>
            </a:extLst>
          </p:cNvPr>
          <p:cNvSpPr txBox="1"/>
          <p:nvPr/>
        </p:nvSpPr>
        <p:spPr>
          <a:xfrm>
            <a:off x="524043" y="2276356"/>
            <a:ext cx="10951677" cy="2800767"/>
          </a:xfrm>
          <a:prstGeom prst="rect">
            <a:avLst/>
          </a:prstGeom>
          <a:noFill/>
        </p:spPr>
        <p:txBody>
          <a:bodyPr wrap="square">
            <a:spAutoFit/>
          </a:bodyPr>
          <a:lstStyle/>
          <a:p>
            <a:r>
              <a:rPr lang="en-US" sz="1600" i="1" dirty="0"/>
              <a:t>SELECT    </a:t>
            </a:r>
            <a:r>
              <a:rPr lang="en-US" sz="1600" i="1" dirty="0" err="1"/>
              <a:t>patient_id</a:t>
            </a:r>
            <a:r>
              <a:rPr lang="en-US" sz="1600" i="1" dirty="0"/>
              <a:t>,    gender,    </a:t>
            </a:r>
            <a:r>
              <a:rPr lang="en-US" sz="1600" i="1" dirty="0" err="1"/>
              <a:t>marital_status</a:t>
            </a:r>
            <a:r>
              <a:rPr lang="en-US" sz="1600" i="1" dirty="0"/>
              <a:t>,    age,    </a:t>
            </a:r>
            <a:r>
              <a:rPr lang="en-US" sz="1600" i="1" dirty="0" err="1"/>
              <a:t>bmi_value</a:t>
            </a:r>
            <a:r>
              <a:rPr lang="en-US" sz="1600" i="1" dirty="0"/>
              <a:t>,    </a:t>
            </a:r>
            <a:r>
              <a:rPr lang="en-US" sz="1600" i="1" dirty="0" err="1"/>
              <a:t>qaly_value</a:t>
            </a:r>
            <a:r>
              <a:rPr lang="en-US" sz="1600" i="1" dirty="0"/>
              <a:t>,    </a:t>
            </a:r>
            <a:r>
              <a:rPr lang="en-US" sz="1600" i="1" dirty="0" err="1"/>
              <a:t>coronary_heart_disease</a:t>
            </a:r>
            <a:r>
              <a:rPr lang="en-US" sz="1600" i="1" dirty="0"/>
              <a:t>,    diabetes,    </a:t>
            </a:r>
          </a:p>
          <a:p>
            <a:r>
              <a:rPr lang="en-US" sz="1600" i="1" dirty="0"/>
              <a:t>CASE       WHEN age &lt;&gt; 0 THEN </a:t>
            </a:r>
            <a:r>
              <a:rPr lang="en-US" sz="1600" i="1" dirty="0" err="1"/>
              <a:t>qaly_value</a:t>
            </a:r>
            <a:r>
              <a:rPr lang="en-US" sz="1600" i="1" dirty="0"/>
              <a:t> / age        ELSE NULL  -- Handle division by zero if age is zero    END AS HRQLFROM    (        SELECT            </a:t>
            </a:r>
            <a:r>
              <a:rPr lang="en-US" sz="1600" i="1" dirty="0" err="1"/>
              <a:t>p.patient</a:t>
            </a:r>
            <a:r>
              <a:rPr lang="en-US" sz="1600" i="1" dirty="0"/>
              <a:t> AS </a:t>
            </a:r>
            <a:r>
              <a:rPr lang="en-US" sz="1600" i="1" dirty="0" err="1"/>
              <a:t>patient_id</a:t>
            </a:r>
            <a:r>
              <a:rPr lang="en-US" sz="1600" i="1" dirty="0"/>
              <a:t>,            </a:t>
            </a:r>
            <a:r>
              <a:rPr lang="en-US" sz="1600" i="1" dirty="0" err="1"/>
              <a:t>p.gender</a:t>
            </a:r>
            <a:r>
              <a:rPr lang="en-US" sz="1600" i="1" dirty="0"/>
              <a:t> AS gender,            </a:t>
            </a:r>
            <a:r>
              <a:rPr lang="en-US" sz="1600" i="1" dirty="0" err="1"/>
              <a:t>p.marital</a:t>
            </a:r>
            <a:r>
              <a:rPr lang="en-US" sz="1600" i="1" dirty="0"/>
              <a:t> AS </a:t>
            </a:r>
            <a:r>
              <a:rPr lang="en-US" sz="1600" i="1" dirty="0" err="1"/>
              <a:t>marital_status</a:t>
            </a:r>
            <a:r>
              <a:rPr lang="en-US" sz="1600" i="1" dirty="0"/>
              <a:t>,            TIMESTAMPDIFF(YEAR, </a:t>
            </a:r>
            <a:r>
              <a:rPr lang="en-US" sz="1600" i="1" dirty="0" err="1"/>
              <a:t>p.birthdate</a:t>
            </a:r>
            <a:r>
              <a:rPr lang="en-US" sz="1600" i="1" dirty="0"/>
              <a:t>, LEAST('2017-12-31', COALESCE(</a:t>
            </a:r>
            <a:r>
              <a:rPr lang="en-US" sz="1600" i="1" dirty="0" err="1"/>
              <a:t>p.deathdate</a:t>
            </a:r>
            <a:r>
              <a:rPr lang="en-US" sz="1600" i="1" dirty="0"/>
              <a:t>, '2017-12-31'))) AS age,            COALESCE(o1.value, 0) AS </a:t>
            </a:r>
            <a:r>
              <a:rPr lang="en-US" sz="1600" i="1" dirty="0" err="1"/>
              <a:t>bmi_value</a:t>
            </a:r>
            <a:r>
              <a:rPr lang="en-US" sz="1600" i="1" dirty="0"/>
              <a:t>,            COALESCE(o2.value, 0) AS </a:t>
            </a:r>
            <a:r>
              <a:rPr lang="en-US" sz="1600" i="1" dirty="0" err="1"/>
              <a:t>qaly_value</a:t>
            </a:r>
            <a:r>
              <a:rPr lang="en-US" sz="1600" i="1" dirty="0"/>
              <a:t>,            CASE WHEN c1.description = 'Coronary Heart Disease' THEN 1 ELSE 0 END AS </a:t>
            </a:r>
            <a:r>
              <a:rPr lang="en-US" sz="1600" i="1" dirty="0" err="1"/>
              <a:t>coronary_heart_disease</a:t>
            </a:r>
            <a:r>
              <a:rPr lang="en-US" sz="1600" i="1" dirty="0"/>
              <a:t>,            CASE WHEN c2.description = 'Diabetes' THEN 1 ELSE 0 END AS diabetes        FROM            patients p        LEFT JOIN            observations o1 ON </a:t>
            </a:r>
            <a:r>
              <a:rPr lang="en-US" sz="1600" i="1" dirty="0" err="1"/>
              <a:t>p.patient</a:t>
            </a:r>
            <a:r>
              <a:rPr lang="en-US" sz="1600" i="1" dirty="0"/>
              <a:t> = o1.patient            AND o1.description = 'Body Mass Index'        LEFT JOIN            observations o2 ON </a:t>
            </a:r>
            <a:r>
              <a:rPr lang="en-US" sz="1600" i="1" dirty="0" err="1"/>
              <a:t>p.patient</a:t>
            </a:r>
            <a:r>
              <a:rPr lang="en-US" sz="1600" i="1" dirty="0"/>
              <a:t> = o2.patient            AND o2.description = 'Quality adjusted life years'        LEFT JOIN            conditions c1 ON </a:t>
            </a:r>
            <a:r>
              <a:rPr lang="en-US" sz="1600" i="1" dirty="0" err="1"/>
              <a:t>p.patient</a:t>
            </a:r>
            <a:r>
              <a:rPr lang="en-US" sz="1600" i="1" dirty="0"/>
              <a:t> = c1.patient            AND c1.description = 'Coronary Heart Disease'        LEFT JOIN            conditions c2 ON </a:t>
            </a:r>
            <a:r>
              <a:rPr lang="en-US" sz="1600" i="1" dirty="0" err="1"/>
              <a:t>p.patient</a:t>
            </a:r>
            <a:r>
              <a:rPr lang="en-US" sz="1600" i="1" dirty="0"/>
              <a:t> = c2.patient            AND c2.description = 'Diabetes'        WHERE            o1.description IS NOT NULL OR o2.description IS NOT NULL            OR c1.description IS NOT NULL OR c2.description IS NOT NULL    ) AS </a:t>
            </a:r>
            <a:r>
              <a:rPr lang="en-US" sz="1600" i="1" dirty="0" err="1"/>
              <a:t>summary_table</a:t>
            </a:r>
            <a:r>
              <a:rPr lang="en-US" sz="1600" i="1" dirty="0"/>
              <a:t>;</a:t>
            </a:r>
            <a:endParaRPr lang="en-ZA" sz="1600" i="1" dirty="0"/>
          </a:p>
        </p:txBody>
      </p:sp>
      <p:sp>
        <p:nvSpPr>
          <p:cNvPr id="3" name="Text Placeholder 2">
            <a:extLst>
              <a:ext uri="{FF2B5EF4-FFF2-40B4-BE49-F238E27FC236}">
                <a16:creationId xmlns:a16="http://schemas.microsoft.com/office/drawing/2014/main" id="{E086A8A1-A25D-E8E6-FD43-992E650EE7E7}"/>
              </a:ext>
            </a:extLst>
          </p:cNvPr>
          <p:cNvSpPr>
            <a:spLocks noGrp="1"/>
          </p:cNvSpPr>
          <p:nvPr>
            <p:ph type="body" idx="1"/>
          </p:nvPr>
        </p:nvSpPr>
        <p:spPr>
          <a:xfrm>
            <a:off x="470279" y="1510665"/>
            <a:ext cx="11251441" cy="536005"/>
          </a:xfrm>
        </p:spPr>
        <p:txBody>
          <a:bodyPr/>
          <a:lstStyle/>
          <a:p>
            <a:r>
              <a:rPr lang="en-ZA" sz="1800" dirty="0"/>
              <a:t>CREATION OF SUB-DATASET</a:t>
            </a:r>
          </a:p>
        </p:txBody>
      </p:sp>
      <p:pic>
        <p:nvPicPr>
          <p:cNvPr id="11" name="Picture 10">
            <a:extLst>
              <a:ext uri="{FF2B5EF4-FFF2-40B4-BE49-F238E27FC236}">
                <a16:creationId xmlns:a16="http://schemas.microsoft.com/office/drawing/2014/main" id="{8D6C5CCB-F00B-2DE1-8113-7AC7A982179F}"/>
              </a:ext>
            </a:extLst>
          </p:cNvPr>
          <p:cNvPicPr>
            <a:picLocks noChangeAspect="1"/>
          </p:cNvPicPr>
          <p:nvPr/>
        </p:nvPicPr>
        <p:blipFill>
          <a:blip r:embed="rId2"/>
          <a:stretch>
            <a:fillRect/>
          </a:stretch>
        </p:blipFill>
        <p:spPr>
          <a:xfrm>
            <a:off x="608833" y="5154332"/>
            <a:ext cx="10974332" cy="1105054"/>
          </a:xfrm>
          <a:prstGeom prst="rect">
            <a:avLst/>
          </a:prstGeom>
          <a:ln>
            <a:solidFill>
              <a:schemeClr val="tx1">
                <a:lumMod val="50000"/>
                <a:lumOff val="50000"/>
              </a:schemeClr>
            </a:solidFill>
          </a:ln>
        </p:spPr>
      </p:pic>
      <p:pic>
        <p:nvPicPr>
          <p:cNvPr id="16" name="Picture 15" descr="A dolphin and text on a black background&#10;&#10;Description automatically generated">
            <a:extLst>
              <a:ext uri="{FF2B5EF4-FFF2-40B4-BE49-F238E27FC236}">
                <a16:creationId xmlns:a16="http://schemas.microsoft.com/office/drawing/2014/main" id="{D62FE4CB-178D-D699-9F5C-61025356CF4A}"/>
              </a:ext>
            </a:extLst>
          </p:cNvPr>
          <p:cNvPicPr>
            <a:picLocks noChangeAspect="1"/>
          </p:cNvPicPr>
          <p:nvPr/>
        </p:nvPicPr>
        <p:blipFill>
          <a:blip r:embed="rId3"/>
          <a:stretch>
            <a:fillRect/>
          </a:stretch>
        </p:blipFill>
        <p:spPr>
          <a:xfrm>
            <a:off x="10943357" y="-46554"/>
            <a:ext cx="747460" cy="560596"/>
          </a:xfrm>
          <a:prstGeom prst="rect">
            <a:avLst/>
          </a:prstGeom>
        </p:spPr>
      </p:pic>
      <p:sp>
        <p:nvSpPr>
          <p:cNvPr id="18" name="TextBox 17">
            <a:extLst>
              <a:ext uri="{FF2B5EF4-FFF2-40B4-BE49-F238E27FC236}">
                <a16:creationId xmlns:a16="http://schemas.microsoft.com/office/drawing/2014/main" id="{5997C9E1-1F6A-A3DF-DFED-A78579AC3DA8}"/>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11</a:t>
            </a:r>
          </a:p>
        </p:txBody>
      </p:sp>
    </p:spTree>
    <p:extLst>
      <p:ext uri="{BB962C8B-B14F-4D97-AF65-F5344CB8AC3E}">
        <p14:creationId xmlns:p14="http://schemas.microsoft.com/office/powerpoint/2010/main" val="1440810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E3C04-F2C7-92C5-C3DB-83CE739CD965}"/>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2036108A-8FE8-5B1A-6090-40BEEF998503}"/>
              </a:ext>
            </a:extLst>
          </p:cNvPr>
          <p:cNvSpPr/>
          <p:nvPr/>
        </p:nvSpPr>
        <p:spPr>
          <a:xfrm>
            <a:off x="6379060" y="1833310"/>
            <a:ext cx="5485280" cy="443103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E395D5BE-A7F9-94B2-05FF-BE04F9660FBE}"/>
              </a:ext>
            </a:extLst>
          </p:cNvPr>
          <p:cNvSpPr/>
          <p:nvPr/>
        </p:nvSpPr>
        <p:spPr>
          <a:xfrm>
            <a:off x="501183" y="1844040"/>
            <a:ext cx="5796747" cy="443103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80A09A37-4555-D2CA-191F-6136BD0BF4F5}"/>
              </a:ext>
            </a:extLst>
          </p:cNvPr>
          <p:cNvSpPr>
            <a:spLocks noGrp="1"/>
          </p:cNvSpPr>
          <p:nvPr>
            <p:ph type="title"/>
          </p:nvPr>
        </p:nvSpPr>
        <p:spPr/>
        <p:txBody>
          <a:bodyPr>
            <a:normAutofit/>
          </a:bodyPr>
          <a:lstStyle/>
          <a:p>
            <a:r>
              <a:rPr lang="en-US" cap="none" dirty="0"/>
              <a:t>INSIGHTS FROM </a:t>
            </a:r>
            <a:r>
              <a:rPr kumimoji="0" lang="en-ZA" i="0" u="none" strike="noStrike" kern="0" cap="none" spc="0" normalizeH="0" baseline="0" noProof="0" dirty="0">
                <a:ln>
                  <a:noFill/>
                </a:ln>
                <a:solidFill>
                  <a:srgbClr val="FFFFFF"/>
                </a:solidFill>
                <a:effectLst/>
                <a:uLnTx/>
                <a:uFillTx/>
                <a:ea typeface="+mn-ea"/>
                <a:cs typeface="+mn-cs"/>
                <a:sym typeface="Arial"/>
              </a:rPr>
              <a:t>PREDICTIVE AND PRESCRIPTIVE ANALYTICS</a:t>
            </a:r>
            <a:br>
              <a:rPr kumimoji="0" lang="en-ZA" i="0" u="none" strike="noStrike" kern="0" cap="none" spc="0" normalizeH="0" baseline="0" noProof="0" dirty="0">
                <a:ln>
                  <a:noFill/>
                </a:ln>
                <a:effectLst/>
                <a:uLnTx/>
                <a:uFillTx/>
                <a:ea typeface="+mn-ea"/>
                <a:cs typeface="+mn-cs"/>
                <a:sym typeface="Arial"/>
              </a:rPr>
            </a:br>
            <a:endParaRPr lang="en-ZA" cap="none" dirty="0"/>
          </a:p>
        </p:txBody>
      </p:sp>
      <p:sp>
        <p:nvSpPr>
          <p:cNvPr id="15" name="TextBox 14">
            <a:extLst>
              <a:ext uri="{FF2B5EF4-FFF2-40B4-BE49-F238E27FC236}">
                <a16:creationId xmlns:a16="http://schemas.microsoft.com/office/drawing/2014/main" id="{9B0A48F5-9A49-64A2-6076-808703FA7F0C}"/>
              </a:ext>
            </a:extLst>
          </p:cNvPr>
          <p:cNvSpPr txBox="1"/>
          <p:nvPr/>
        </p:nvSpPr>
        <p:spPr>
          <a:xfrm>
            <a:off x="501183" y="1870055"/>
            <a:ext cx="5682447" cy="1477328"/>
          </a:xfrm>
          <a:prstGeom prst="rect">
            <a:avLst/>
          </a:prstGeom>
          <a:noFill/>
        </p:spPr>
        <p:txBody>
          <a:bodyPr wrap="square">
            <a:spAutoFit/>
          </a:bodyPr>
          <a:lstStyle/>
          <a:p>
            <a:r>
              <a:rPr lang="en-US" dirty="0"/>
              <a:t># import data</a:t>
            </a:r>
          </a:p>
          <a:p>
            <a:r>
              <a:rPr lang="en-US" dirty="0"/>
              <a:t>import pandas</a:t>
            </a:r>
          </a:p>
          <a:p>
            <a:r>
              <a:rPr lang="en-US" dirty="0"/>
              <a:t>from </a:t>
            </a:r>
            <a:r>
              <a:rPr lang="en-US" dirty="0" err="1"/>
              <a:t>sklearn</a:t>
            </a:r>
            <a:r>
              <a:rPr lang="en-US" dirty="0"/>
              <a:t> import </a:t>
            </a:r>
            <a:r>
              <a:rPr lang="en-US" dirty="0" err="1"/>
              <a:t>linear_model</a:t>
            </a:r>
            <a:endParaRPr lang="en-US" dirty="0"/>
          </a:p>
          <a:p>
            <a:r>
              <a:rPr lang="en-US" dirty="0" err="1"/>
              <a:t>df</a:t>
            </a:r>
            <a:r>
              <a:rPr lang="en-US" dirty="0"/>
              <a:t> = </a:t>
            </a:r>
            <a:r>
              <a:rPr lang="en-US" dirty="0" err="1"/>
              <a:t>pandas.read_csv</a:t>
            </a:r>
            <a:r>
              <a:rPr lang="en-US" dirty="0"/>
              <a:t> ('QALYs_data.csv’)</a:t>
            </a:r>
            <a:br>
              <a:rPr lang="en-US" dirty="0"/>
            </a:br>
            <a:r>
              <a:rPr lang="en-US" dirty="0" err="1"/>
              <a:t>df</a:t>
            </a:r>
            <a:endParaRPr lang="en-ZA" dirty="0"/>
          </a:p>
        </p:txBody>
      </p:sp>
      <p:sp>
        <p:nvSpPr>
          <p:cNvPr id="20" name="TextBox 19">
            <a:extLst>
              <a:ext uri="{FF2B5EF4-FFF2-40B4-BE49-F238E27FC236}">
                <a16:creationId xmlns:a16="http://schemas.microsoft.com/office/drawing/2014/main" id="{F4C84874-F488-0B73-DEEE-04745EBEF473}"/>
              </a:ext>
            </a:extLst>
          </p:cNvPr>
          <p:cNvSpPr txBox="1"/>
          <p:nvPr/>
        </p:nvSpPr>
        <p:spPr>
          <a:xfrm>
            <a:off x="6446520" y="1844040"/>
            <a:ext cx="5440680" cy="1754326"/>
          </a:xfrm>
          <a:prstGeom prst="rect">
            <a:avLst/>
          </a:prstGeom>
          <a:noFill/>
        </p:spPr>
        <p:txBody>
          <a:bodyPr wrap="square">
            <a:spAutoFit/>
          </a:bodyPr>
          <a:lstStyle/>
          <a:p>
            <a:r>
              <a:rPr lang="en-US" dirty="0"/>
              <a:t>#drop duplicates</a:t>
            </a:r>
          </a:p>
          <a:p>
            <a:r>
              <a:rPr lang="en-US" dirty="0" err="1"/>
              <a:t>df.sort_values</a:t>
            </a:r>
            <a:r>
              <a:rPr lang="en-US" dirty="0"/>
              <a:t>(by='</a:t>
            </a:r>
            <a:r>
              <a:rPr lang="en-US" dirty="0" err="1"/>
              <a:t>patient_id</a:t>
            </a:r>
            <a:r>
              <a:rPr lang="en-US" dirty="0"/>
              <a:t>', ascending=True, </a:t>
            </a:r>
            <a:r>
              <a:rPr lang="en-US" dirty="0" err="1"/>
              <a:t>inplace</a:t>
            </a:r>
            <a:r>
              <a:rPr lang="en-US" dirty="0"/>
              <a:t>=True)</a:t>
            </a:r>
          </a:p>
          <a:p>
            <a:endParaRPr lang="en-US" dirty="0"/>
          </a:p>
          <a:p>
            <a:r>
              <a:rPr lang="en-ZA" dirty="0" err="1"/>
              <a:t>df.drop_duplicates</a:t>
            </a:r>
            <a:r>
              <a:rPr lang="en-ZA" dirty="0"/>
              <a:t>(subset='</a:t>
            </a:r>
            <a:r>
              <a:rPr lang="en-ZA" dirty="0" err="1"/>
              <a:t>patient_id</a:t>
            </a:r>
            <a:r>
              <a:rPr lang="en-ZA" dirty="0"/>
              <a:t>', keep='last', </a:t>
            </a:r>
            <a:r>
              <a:rPr lang="en-ZA" dirty="0" err="1"/>
              <a:t>inplace</a:t>
            </a:r>
            <a:r>
              <a:rPr lang="en-ZA" dirty="0"/>
              <a:t>=True)</a:t>
            </a:r>
          </a:p>
        </p:txBody>
      </p:sp>
      <p:pic>
        <p:nvPicPr>
          <p:cNvPr id="6" name="Picture 5">
            <a:extLst>
              <a:ext uri="{FF2B5EF4-FFF2-40B4-BE49-F238E27FC236}">
                <a16:creationId xmlns:a16="http://schemas.microsoft.com/office/drawing/2014/main" id="{82474F08-B0CC-9040-5988-0381740B1F09}"/>
              </a:ext>
            </a:extLst>
          </p:cNvPr>
          <p:cNvPicPr>
            <a:picLocks noChangeAspect="1"/>
          </p:cNvPicPr>
          <p:nvPr/>
        </p:nvPicPr>
        <p:blipFill rotWithShape="1">
          <a:blip r:embed="rId2"/>
          <a:srcRect l="1796" t="53197" r="4767"/>
          <a:stretch/>
        </p:blipFill>
        <p:spPr>
          <a:xfrm>
            <a:off x="524210" y="3345776"/>
            <a:ext cx="5728000" cy="666640"/>
          </a:xfrm>
          <a:prstGeom prst="rect">
            <a:avLst/>
          </a:prstGeom>
          <a:ln>
            <a:solidFill>
              <a:schemeClr val="tx1">
                <a:lumMod val="50000"/>
                <a:lumOff val="50000"/>
              </a:schemeClr>
            </a:solidFill>
          </a:ln>
        </p:spPr>
      </p:pic>
      <p:sp>
        <p:nvSpPr>
          <p:cNvPr id="11" name="TextBox 10">
            <a:extLst>
              <a:ext uri="{FF2B5EF4-FFF2-40B4-BE49-F238E27FC236}">
                <a16:creationId xmlns:a16="http://schemas.microsoft.com/office/drawing/2014/main" id="{953D2979-5906-D09A-D302-4AD525981F26}"/>
              </a:ext>
            </a:extLst>
          </p:cNvPr>
          <p:cNvSpPr txBox="1"/>
          <p:nvPr/>
        </p:nvSpPr>
        <p:spPr>
          <a:xfrm>
            <a:off x="535640" y="4008514"/>
            <a:ext cx="5682447" cy="2308324"/>
          </a:xfrm>
          <a:prstGeom prst="rect">
            <a:avLst/>
          </a:prstGeom>
          <a:noFill/>
        </p:spPr>
        <p:txBody>
          <a:bodyPr wrap="square">
            <a:spAutoFit/>
          </a:bodyPr>
          <a:lstStyle/>
          <a:p>
            <a:r>
              <a:rPr lang="en-US" dirty="0"/>
              <a:t>#convert categorical values to numeric representation </a:t>
            </a:r>
          </a:p>
          <a:p>
            <a:r>
              <a:rPr lang="en-US" dirty="0" err="1"/>
              <a:t>df</a:t>
            </a:r>
            <a:r>
              <a:rPr lang="en-US" dirty="0"/>
              <a:t>['gender'] = </a:t>
            </a:r>
            <a:r>
              <a:rPr lang="en-US" dirty="0" err="1"/>
              <a:t>df</a:t>
            </a:r>
            <a:r>
              <a:rPr lang="en-US" dirty="0"/>
              <a:t>['gender'].</a:t>
            </a:r>
            <a:r>
              <a:rPr lang="en-US" dirty="0" err="1"/>
              <a:t>astype</a:t>
            </a:r>
            <a:r>
              <a:rPr lang="en-US" dirty="0"/>
              <a:t>('category')</a:t>
            </a:r>
          </a:p>
          <a:p>
            <a:r>
              <a:rPr lang="en-US" dirty="0" err="1"/>
              <a:t>df</a:t>
            </a:r>
            <a:r>
              <a:rPr lang="en-US" dirty="0"/>
              <a:t>['gender'] = </a:t>
            </a:r>
            <a:r>
              <a:rPr lang="en-US" dirty="0" err="1"/>
              <a:t>df</a:t>
            </a:r>
            <a:r>
              <a:rPr lang="en-US" dirty="0"/>
              <a:t>['gender'].</a:t>
            </a:r>
            <a:r>
              <a:rPr lang="en-US" dirty="0" err="1"/>
              <a:t>cat.codes</a:t>
            </a:r>
            <a:r>
              <a:rPr lang="en-US" dirty="0"/>
              <a:t> + 1</a:t>
            </a:r>
          </a:p>
          <a:p>
            <a:r>
              <a:rPr lang="en-US" dirty="0"/>
              <a:t>#Female is 1 and Male is 2</a:t>
            </a:r>
          </a:p>
          <a:p>
            <a:endParaRPr lang="en-US" dirty="0"/>
          </a:p>
          <a:p>
            <a:r>
              <a:rPr lang="en-ZA" dirty="0" err="1"/>
              <a:t>df</a:t>
            </a:r>
            <a:r>
              <a:rPr lang="en-ZA" dirty="0"/>
              <a:t>['</a:t>
            </a:r>
            <a:r>
              <a:rPr lang="en-ZA" dirty="0" err="1"/>
              <a:t>marital_status</a:t>
            </a:r>
            <a:r>
              <a:rPr lang="en-ZA" dirty="0"/>
              <a:t>'] = </a:t>
            </a:r>
            <a:r>
              <a:rPr lang="en-ZA" dirty="0" err="1"/>
              <a:t>df</a:t>
            </a:r>
            <a:r>
              <a:rPr lang="en-ZA" dirty="0"/>
              <a:t>['</a:t>
            </a:r>
            <a:r>
              <a:rPr lang="en-ZA" dirty="0" err="1"/>
              <a:t>marital_status</a:t>
            </a:r>
            <a:r>
              <a:rPr lang="en-ZA" dirty="0"/>
              <a:t>'].</a:t>
            </a:r>
            <a:r>
              <a:rPr lang="en-ZA" dirty="0" err="1"/>
              <a:t>astype</a:t>
            </a:r>
            <a:r>
              <a:rPr lang="en-ZA" dirty="0"/>
              <a:t>('category')</a:t>
            </a:r>
          </a:p>
          <a:p>
            <a:r>
              <a:rPr lang="en-ZA" dirty="0" err="1"/>
              <a:t>df</a:t>
            </a:r>
            <a:r>
              <a:rPr lang="en-ZA" dirty="0"/>
              <a:t>['</a:t>
            </a:r>
            <a:r>
              <a:rPr lang="en-ZA" dirty="0" err="1"/>
              <a:t>marital_status</a:t>
            </a:r>
            <a:r>
              <a:rPr lang="en-ZA" dirty="0"/>
              <a:t>'] = </a:t>
            </a:r>
            <a:r>
              <a:rPr lang="en-ZA" dirty="0" err="1"/>
              <a:t>df</a:t>
            </a:r>
            <a:r>
              <a:rPr lang="en-ZA" dirty="0"/>
              <a:t>['</a:t>
            </a:r>
            <a:r>
              <a:rPr lang="en-ZA" dirty="0" err="1"/>
              <a:t>marital_status</a:t>
            </a:r>
            <a:r>
              <a:rPr lang="en-ZA" dirty="0"/>
              <a:t>'].</a:t>
            </a:r>
            <a:r>
              <a:rPr lang="en-ZA" dirty="0" err="1"/>
              <a:t>cat.codes</a:t>
            </a:r>
            <a:r>
              <a:rPr lang="en-ZA" dirty="0"/>
              <a:t> + 1</a:t>
            </a:r>
          </a:p>
          <a:p>
            <a:r>
              <a:rPr lang="en-ZA" dirty="0"/>
              <a:t>#Single is 1 and Married is 2</a:t>
            </a:r>
          </a:p>
        </p:txBody>
      </p:sp>
      <p:pic>
        <p:nvPicPr>
          <p:cNvPr id="13" name="Picture 12">
            <a:extLst>
              <a:ext uri="{FF2B5EF4-FFF2-40B4-BE49-F238E27FC236}">
                <a16:creationId xmlns:a16="http://schemas.microsoft.com/office/drawing/2014/main" id="{F786C8DB-0787-E1B6-DBFD-E8BC4E880260}"/>
              </a:ext>
            </a:extLst>
          </p:cNvPr>
          <p:cNvPicPr>
            <a:picLocks noChangeAspect="1"/>
          </p:cNvPicPr>
          <p:nvPr/>
        </p:nvPicPr>
        <p:blipFill>
          <a:blip r:embed="rId3"/>
          <a:stretch>
            <a:fillRect/>
          </a:stretch>
        </p:blipFill>
        <p:spPr>
          <a:xfrm>
            <a:off x="6425209" y="3623310"/>
            <a:ext cx="5391862" cy="1310524"/>
          </a:xfrm>
          <a:prstGeom prst="rect">
            <a:avLst/>
          </a:prstGeom>
          <a:ln>
            <a:solidFill>
              <a:schemeClr val="tx1">
                <a:lumMod val="50000"/>
                <a:lumOff val="50000"/>
              </a:schemeClr>
            </a:solidFill>
          </a:ln>
        </p:spPr>
      </p:pic>
      <p:sp>
        <p:nvSpPr>
          <p:cNvPr id="14" name="TextBox 13">
            <a:extLst>
              <a:ext uri="{FF2B5EF4-FFF2-40B4-BE49-F238E27FC236}">
                <a16:creationId xmlns:a16="http://schemas.microsoft.com/office/drawing/2014/main" id="{FB277930-05C6-AA67-9D5E-306F7AB504DD}"/>
              </a:ext>
            </a:extLst>
          </p:cNvPr>
          <p:cNvSpPr txBox="1"/>
          <p:nvPr/>
        </p:nvSpPr>
        <p:spPr>
          <a:xfrm>
            <a:off x="6425209" y="5025274"/>
            <a:ext cx="5440680" cy="1200329"/>
          </a:xfrm>
          <a:prstGeom prst="rect">
            <a:avLst/>
          </a:prstGeom>
          <a:noFill/>
        </p:spPr>
        <p:txBody>
          <a:bodyPr wrap="square">
            <a:spAutoFit/>
          </a:bodyPr>
          <a:lstStyle/>
          <a:p>
            <a:r>
              <a:rPr lang="en-US" dirty="0"/>
              <a:t>#fill NULLs with 0</a:t>
            </a:r>
          </a:p>
          <a:p>
            <a:endParaRPr lang="en-US" dirty="0"/>
          </a:p>
          <a:p>
            <a:r>
              <a:rPr lang="en-US" dirty="0" err="1"/>
              <a:t>df</a:t>
            </a:r>
            <a:r>
              <a:rPr lang="en-US" dirty="0"/>
              <a:t>['HRQL'] = </a:t>
            </a:r>
            <a:r>
              <a:rPr lang="en-US" dirty="0" err="1"/>
              <a:t>df</a:t>
            </a:r>
            <a:r>
              <a:rPr lang="en-US" dirty="0"/>
              <a:t>['HRQL'].</a:t>
            </a:r>
            <a:r>
              <a:rPr lang="en-US" dirty="0" err="1"/>
              <a:t>fillna</a:t>
            </a:r>
            <a:r>
              <a:rPr lang="en-US" dirty="0"/>
              <a:t>(0)</a:t>
            </a:r>
          </a:p>
          <a:p>
            <a:r>
              <a:rPr lang="en-US" dirty="0" err="1"/>
              <a:t>df.isnull</a:t>
            </a:r>
            <a:r>
              <a:rPr lang="en-US" dirty="0"/>
              <a:t>().sum()</a:t>
            </a:r>
          </a:p>
        </p:txBody>
      </p:sp>
      <p:pic>
        <p:nvPicPr>
          <p:cNvPr id="16" name="Picture 15" descr="A blue and yellow snake logo&#10;&#10;Description automatically generated">
            <a:extLst>
              <a:ext uri="{FF2B5EF4-FFF2-40B4-BE49-F238E27FC236}">
                <a16:creationId xmlns:a16="http://schemas.microsoft.com/office/drawing/2014/main" id="{6E16CDB0-8A32-673E-3261-F4358D244063}"/>
              </a:ext>
            </a:extLst>
          </p:cNvPr>
          <p:cNvPicPr>
            <a:picLocks noChangeAspect="1"/>
          </p:cNvPicPr>
          <p:nvPr/>
        </p:nvPicPr>
        <p:blipFill>
          <a:blip r:embed="rId4"/>
          <a:stretch>
            <a:fillRect/>
          </a:stretch>
        </p:blipFill>
        <p:spPr>
          <a:xfrm>
            <a:off x="11134893" y="32055"/>
            <a:ext cx="475916" cy="475916"/>
          </a:xfrm>
          <a:prstGeom prst="rect">
            <a:avLst/>
          </a:prstGeom>
        </p:spPr>
      </p:pic>
      <p:sp>
        <p:nvSpPr>
          <p:cNvPr id="18" name="TextBox 17">
            <a:extLst>
              <a:ext uri="{FF2B5EF4-FFF2-40B4-BE49-F238E27FC236}">
                <a16:creationId xmlns:a16="http://schemas.microsoft.com/office/drawing/2014/main" id="{6CC87D89-F8A9-3EF3-02F4-6CF068A4D273}"/>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12</a:t>
            </a:r>
          </a:p>
        </p:txBody>
      </p:sp>
    </p:spTree>
    <p:extLst>
      <p:ext uri="{BB962C8B-B14F-4D97-AF65-F5344CB8AC3E}">
        <p14:creationId xmlns:p14="http://schemas.microsoft.com/office/powerpoint/2010/main" val="1199503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E3C04-F2C7-92C5-C3DB-83CE739CD965}"/>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2036108A-8FE8-5B1A-6090-40BEEF998503}"/>
              </a:ext>
            </a:extLst>
          </p:cNvPr>
          <p:cNvSpPr/>
          <p:nvPr/>
        </p:nvSpPr>
        <p:spPr>
          <a:xfrm>
            <a:off x="6379060" y="1833310"/>
            <a:ext cx="5485280" cy="443103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E395D5BE-A7F9-94B2-05FF-BE04F9660FBE}"/>
              </a:ext>
            </a:extLst>
          </p:cNvPr>
          <p:cNvSpPr/>
          <p:nvPr/>
        </p:nvSpPr>
        <p:spPr>
          <a:xfrm>
            <a:off x="501183" y="1844040"/>
            <a:ext cx="5796747" cy="443103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80A09A37-4555-D2CA-191F-6136BD0BF4F5}"/>
              </a:ext>
            </a:extLst>
          </p:cNvPr>
          <p:cNvSpPr>
            <a:spLocks noGrp="1"/>
          </p:cNvSpPr>
          <p:nvPr>
            <p:ph type="title"/>
          </p:nvPr>
        </p:nvSpPr>
        <p:spPr/>
        <p:txBody>
          <a:bodyPr>
            <a:normAutofit/>
          </a:bodyPr>
          <a:lstStyle/>
          <a:p>
            <a:r>
              <a:rPr lang="en-US" cap="none" dirty="0"/>
              <a:t>INSIGHTS FROM </a:t>
            </a:r>
            <a:r>
              <a:rPr kumimoji="0" lang="en-ZA" i="0" u="none" strike="noStrike" kern="0" cap="none" spc="0" normalizeH="0" baseline="0" noProof="0" dirty="0">
                <a:ln>
                  <a:noFill/>
                </a:ln>
                <a:solidFill>
                  <a:srgbClr val="FFFFFF"/>
                </a:solidFill>
                <a:effectLst/>
                <a:uLnTx/>
                <a:uFillTx/>
                <a:ea typeface="+mn-ea"/>
                <a:cs typeface="+mn-cs"/>
                <a:sym typeface="Arial"/>
              </a:rPr>
              <a:t>PREDICTIVE AND PRESCRIPTIVE ANALYTICS</a:t>
            </a:r>
            <a:br>
              <a:rPr kumimoji="0" lang="en-ZA" i="0" u="none" strike="noStrike" kern="0" cap="none" spc="0" normalizeH="0" baseline="0" noProof="0" dirty="0">
                <a:ln>
                  <a:noFill/>
                </a:ln>
                <a:effectLst/>
                <a:uLnTx/>
                <a:uFillTx/>
                <a:ea typeface="+mn-ea"/>
                <a:cs typeface="+mn-cs"/>
                <a:sym typeface="Arial"/>
              </a:rPr>
            </a:br>
            <a:endParaRPr lang="en-ZA" cap="none" dirty="0"/>
          </a:p>
        </p:txBody>
      </p:sp>
      <p:sp>
        <p:nvSpPr>
          <p:cNvPr id="15" name="TextBox 14">
            <a:extLst>
              <a:ext uri="{FF2B5EF4-FFF2-40B4-BE49-F238E27FC236}">
                <a16:creationId xmlns:a16="http://schemas.microsoft.com/office/drawing/2014/main" id="{9B0A48F5-9A49-64A2-6076-808703FA7F0C}"/>
              </a:ext>
            </a:extLst>
          </p:cNvPr>
          <p:cNvSpPr txBox="1"/>
          <p:nvPr/>
        </p:nvSpPr>
        <p:spPr>
          <a:xfrm>
            <a:off x="501183" y="1870055"/>
            <a:ext cx="5682447" cy="1477328"/>
          </a:xfrm>
          <a:prstGeom prst="rect">
            <a:avLst/>
          </a:prstGeom>
          <a:noFill/>
        </p:spPr>
        <p:txBody>
          <a:bodyPr wrap="square">
            <a:spAutoFit/>
          </a:bodyPr>
          <a:lstStyle/>
          <a:p>
            <a:r>
              <a:rPr lang="en-US" dirty="0"/>
              <a:t>#ready for modelling - predicting HRQL with several training features</a:t>
            </a:r>
          </a:p>
          <a:p>
            <a:r>
              <a:rPr lang="en-US" dirty="0" err="1"/>
              <a:t>columns_to_drop</a:t>
            </a:r>
            <a:r>
              <a:rPr lang="en-US" dirty="0"/>
              <a:t> = ['</a:t>
            </a:r>
            <a:r>
              <a:rPr lang="en-US" dirty="0" err="1"/>
              <a:t>patient_id</a:t>
            </a:r>
            <a:r>
              <a:rPr lang="en-US" dirty="0"/>
              <a:t>', 'HRQL','</a:t>
            </a:r>
            <a:r>
              <a:rPr lang="en-US" dirty="0" err="1"/>
              <a:t>qaly_value</a:t>
            </a:r>
            <a:r>
              <a:rPr lang="en-US" dirty="0"/>
              <a:t>']</a:t>
            </a:r>
          </a:p>
          <a:p>
            <a:r>
              <a:rPr lang="en-US" dirty="0"/>
              <a:t>X = </a:t>
            </a:r>
            <a:r>
              <a:rPr lang="en-US" dirty="0" err="1"/>
              <a:t>df.drop</a:t>
            </a:r>
            <a:r>
              <a:rPr lang="en-US" dirty="0"/>
              <a:t>(columns=</a:t>
            </a:r>
            <a:r>
              <a:rPr lang="en-US" dirty="0" err="1"/>
              <a:t>columns_to_drop</a:t>
            </a:r>
            <a:r>
              <a:rPr lang="en-US" dirty="0"/>
              <a:t>)</a:t>
            </a:r>
          </a:p>
          <a:p>
            <a:r>
              <a:rPr lang="en-US" dirty="0"/>
              <a:t>X</a:t>
            </a:r>
            <a:endParaRPr lang="en-ZA" dirty="0"/>
          </a:p>
        </p:txBody>
      </p:sp>
      <p:sp>
        <p:nvSpPr>
          <p:cNvPr id="20" name="TextBox 19">
            <a:extLst>
              <a:ext uri="{FF2B5EF4-FFF2-40B4-BE49-F238E27FC236}">
                <a16:creationId xmlns:a16="http://schemas.microsoft.com/office/drawing/2014/main" id="{F4C84874-F488-0B73-DEEE-04745EBEF473}"/>
              </a:ext>
            </a:extLst>
          </p:cNvPr>
          <p:cNvSpPr txBox="1"/>
          <p:nvPr/>
        </p:nvSpPr>
        <p:spPr>
          <a:xfrm>
            <a:off x="6446520" y="1844040"/>
            <a:ext cx="5440680" cy="2585323"/>
          </a:xfrm>
          <a:prstGeom prst="rect">
            <a:avLst/>
          </a:prstGeom>
          <a:noFill/>
        </p:spPr>
        <p:txBody>
          <a:bodyPr wrap="square">
            <a:spAutoFit/>
          </a:bodyPr>
          <a:lstStyle/>
          <a:p>
            <a:r>
              <a:rPr lang="en-US" dirty="0"/>
              <a:t>#split dataset for training and testing</a:t>
            </a:r>
          </a:p>
          <a:p>
            <a:r>
              <a:rPr lang="en-US" dirty="0"/>
              <a:t>from </a:t>
            </a:r>
            <a:r>
              <a:rPr lang="en-US" dirty="0" err="1"/>
              <a:t>sklearn.model_selection</a:t>
            </a:r>
            <a:r>
              <a:rPr lang="en-US" dirty="0"/>
              <a:t> import </a:t>
            </a:r>
            <a:r>
              <a:rPr lang="en-US" dirty="0" err="1"/>
              <a:t>train_test_split</a:t>
            </a:r>
            <a:endParaRPr lang="en-US" dirty="0"/>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 = 0.3, </a:t>
            </a:r>
            <a:r>
              <a:rPr lang="en-US" dirty="0" err="1"/>
              <a:t>random_state</a:t>
            </a:r>
            <a:r>
              <a:rPr lang="en-US" dirty="0"/>
              <a:t> = 0)</a:t>
            </a:r>
          </a:p>
          <a:p>
            <a:endParaRPr lang="en-US" dirty="0"/>
          </a:p>
          <a:p>
            <a:r>
              <a:rPr lang="en-US" dirty="0"/>
              <a:t>from </a:t>
            </a:r>
            <a:r>
              <a:rPr lang="en-US" dirty="0" err="1"/>
              <a:t>sklearn.linear_model</a:t>
            </a:r>
            <a:r>
              <a:rPr lang="en-US" dirty="0"/>
              <a:t> import </a:t>
            </a:r>
            <a:r>
              <a:rPr lang="en-US" dirty="0" err="1"/>
              <a:t>LinearRegression</a:t>
            </a:r>
            <a:endParaRPr lang="en-US" dirty="0"/>
          </a:p>
          <a:p>
            <a:r>
              <a:rPr lang="en-US" dirty="0" err="1"/>
              <a:t>lr</a:t>
            </a:r>
            <a:r>
              <a:rPr lang="en-US" dirty="0"/>
              <a:t> = </a:t>
            </a:r>
            <a:r>
              <a:rPr lang="en-US" dirty="0" err="1"/>
              <a:t>LinearRegression</a:t>
            </a:r>
            <a:r>
              <a:rPr lang="en-US" dirty="0"/>
              <a:t>()</a:t>
            </a:r>
          </a:p>
          <a:p>
            <a:endParaRPr lang="en-US" dirty="0"/>
          </a:p>
          <a:p>
            <a:r>
              <a:rPr lang="fr-FR" dirty="0" err="1"/>
              <a:t>lr.fit</a:t>
            </a:r>
            <a:r>
              <a:rPr lang="fr-FR" dirty="0"/>
              <a:t>(</a:t>
            </a:r>
            <a:r>
              <a:rPr lang="fr-FR" dirty="0" err="1"/>
              <a:t>X_train</a:t>
            </a:r>
            <a:r>
              <a:rPr lang="fr-FR" dirty="0"/>
              <a:t>, </a:t>
            </a:r>
            <a:r>
              <a:rPr lang="fr-FR" dirty="0" err="1"/>
              <a:t>y_train</a:t>
            </a:r>
            <a:r>
              <a:rPr lang="fr-FR" dirty="0"/>
              <a:t>)</a:t>
            </a:r>
            <a:endParaRPr lang="en-ZA" dirty="0"/>
          </a:p>
        </p:txBody>
      </p:sp>
      <p:sp>
        <p:nvSpPr>
          <p:cNvPr id="11" name="TextBox 10">
            <a:extLst>
              <a:ext uri="{FF2B5EF4-FFF2-40B4-BE49-F238E27FC236}">
                <a16:creationId xmlns:a16="http://schemas.microsoft.com/office/drawing/2014/main" id="{953D2979-5906-D09A-D302-4AD525981F26}"/>
              </a:ext>
            </a:extLst>
          </p:cNvPr>
          <p:cNvSpPr txBox="1"/>
          <p:nvPr/>
        </p:nvSpPr>
        <p:spPr>
          <a:xfrm>
            <a:off x="535640" y="4694314"/>
            <a:ext cx="5682447" cy="923330"/>
          </a:xfrm>
          <a:prstGeom prst="rect">
            <a:avLst/>
          </a:prstGeom>
          <a:noFill/>
        </p:spPr>
        <p:txBody>
          <a:bodyPr wrap="square">
            <a:spAutoFit/>
          </a:bodyPr>
          <a:lstStyle/>
          <a:p>
            <a:r>
              <a:rPr lang="en-US" dirty="0"/>
              <a:t>#Our label is HRQL</a:t>
            </a:r>
          </a:p>
          <a:p>
            <a:r>
              <a:rPr lang="en-US" dirty="0"/>
              <a:t>y = </a:t>
            </a:r>
            <a:r>
              <a:rPr lang="en-US" dirty="0" err="1"/>
              <a:t>df</a:t>
            </a:r>
            <a:r>
              <a:rPr lang="en-US" dirty="0"/>
              <a:t>['HRQL']</a:t>
            </a:r>
          </a:p>
          <a:p>
            <a:r>
              <a:rPr lang="en-US" dirty="0"/>
              <a:t>y</a:t>
            </a:r>
            <a:endParaRPr lang="en-ZA" dirty="0"/>
          </a:p>
        </p:txBody>
      </p:sp>
      <p:pic>
        <p:nvPicPr>
          <p:cNvPr id="4" name="Picture 3">
            <a:extLst>
              <a:ext uri="{FF2B5EF4-FFF2-40B4-BE49-F238E27FC236}">
                <a16:creationId xmlns:a16="http://schemas.microsoft.com/office/drawing/2014/main" id="{F717B70C-A86A-7504-7EC6-534717546DC1}"/>
              </a:ext>
            </a:extLst>
          </p:cNvPr>
          <p:cNvPicPr>
            <a:picLocks noChangeAspect="1"/>
          </p:cNvPicPr>
          <p:nvPr/>
        </p:nvPicPr>
        <p:blipFill>
          <a:blip r:embed="rId2"/>
          <a:stretch>
            <a:fillRect/>
          </a:stretch>
        </p:blipFill>
        <p:spPr>
          <a:xfrm>
            <a:off x="581193" y="3383065"/>
            <a:ext cx="5457036" cy="1250898"/>
          </a:xfrm>
          <a:prstGeom prst="rect">
            <a:avLst/>
          </a:prstGeom>
          <a:ln>
            <a:solidFill>
              <a:schemeClr val="tx1">
                <a:lumMod val="50000"/>
                <a:lumOff val="50000"/>
              </a:schemeClr>
            </a:solidFill>
          </a:ln>
        </p:spPr>
      </p:pic>
      <p:pic>
        <p:nvPicPr>
          <p:cNvPr id="10" name="Picture 9">
            <a:extLst>
              <a:ext uri="{FF2B5EF4-FFF2-40B4-BE49-F238E27FC236}">
                <a16:creationId xmlns:a16="http://schemas.microsoft.com/office/drawing/2014/main" id="{53010090-B628-B31E-FA0A-71DAF5AD7393}"/>
              </a:ext>
            </a:extLst>
          </p:cNvPr>
          <p:cNvPicPr>
            <a:picLocks noChangeAspect="1"/>
          </p:cNvPicPr>
          <p:nvPr/>
        </p:nvPicPr>
        <p:blipFill>
          <a:blip r:embed="rId3"/>
          <a:stretch>
            <a:fillRect/>
          </a:stretch>
        </p:blipFill>
        <p:spPr>
          <a:xfrm>
            <a:off x="2893608" y="5155979"/>
            <a:ext cx="1238423" cy="1028844"/>
          </a:xfrm>
          <a:prstGeom prst="rect">
            <a:avLst/>
          </a:prstGeom>
          <a:ln>
            <a:solidFill>
              <a:schemeClr val="tx1">
                <a:lumMod val="50000"/>
                <a:lumOff val="50000"/>
              </a:schemeClr>
            </a:solidFill>
          </a:ln>
        </p:spPr>
      </p:pic>
      <p:pic>
        <p:nvPicPr>
          <p:cNvPr id="19" name="Picture 18">
            <a:extLst>
              <a:ext uri="{FF2B5EF4-FFF2-40B4-BE49-F238E27FC236}">
                <a16:creationId xmlns:a16="http://schemas.microsoft.com/office/drawing/2014/main" id="{85765952-76BA-4836-1047-34AE91BC9812}"/>
              </a:ext>
            </a:extLst>
          </p:cNvPr>
          <p:cNvPicPr>
            <a:picLocks noChangeAspect="1"/>
          </p:cNvPicPr>
          <p:nvPr/>
        </p:nvPicPr>
        <p:blipFill>
          <a:blip r:embed="rId4"/>
          <a:stretch>
            <a:fillRect/>
          </a:stretch>
        </p:blipFill>
        <p:spPr>
          <a:xfrm>
            <a:off x="6494008" y="4452507"/>
            <a:ext cx="5208072" cy="919072"/>
          </a:xfrm>
          <a:prstGeom prst="rect">
            <a:avLst/>
          </a:prstGeom>
        </p:spPr>
      </p:pic>
      <p:pic>
        <p:nvPicPr>
          <p:cNvPr id="22" name="Picture 21" descr="A blue and yellow snake logo&#10;&#10;Description automatically generated">
            <a:extLst>
              <a:ext uri="{FF2B5EF4-FFF2-40B4-BE49-F238E27FC236}">
                <a16:creationId xmlns:a16="http://schemas.microsoft.com/office/drawing/2014/main" id="{83F72F0F-6FEA-9B51-86E3-85EC11222DDF}"/>
              </a:ext>
            </a:extLst>
          </p:cNvPr>
          <p:cNvPicPr>
            <a:picLocks noChangeAspect="1"/>
          </p:cNvPicPr>
          <p:nvPr/>
        </p:nvPicPr>
        <p:blipFill>
          <a:blip r:embed="rId5"/>
          <a:stretch>
            <a:fillRect/>
          </a:stretch>
        </p:blipFill>
        <p:spPr>
          <a:xfrm>
            <a:off x="11134893" y="32055"/>
            <a:ext cx="475916" cy="475916"/>
          </a:xfrm>
          <a:prstGeom prst="rect">
            <a:avLst/>
          </a:prstGeom>
        </p:spPr>
      </p:pic>
      <p:sp>
        <p:nvSpPr>
          <p:cNvPr id="23" name="TextBox 22">
            <a:extLst>
              <a:ext uri="{FF2B5EF4-FFF2-40B4-BE49-F238E27FC236}">
                <a16:creationId xmlns:a16="http://schemas.microsoft.com/office/drawing/2014/main" id="{B900142A-DCE9-453B-A138-8B3EE58DB9FC}"/>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13</a:t>
            </a:r>
          </a:p>
        </p:txBody>
      </p:sp>
    </p:spTree>
    <p:extLst>
      <p:ext uri="{BB962C8B-B14F-4D97-AF65-F5344CB8AC3E}">
        <p14:creationId xmlns:p14="http://schemas.microsoft.com/office/powerpoint/2010/main" val="6095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E3C04-F2C7-92C5-C3DB-83CE739CD965}"/>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2036108A-8FE8-5B1A-6090-40BEEF998503}"/>
              </a:ext>
            </a:extLst>
          </p:cNvPr>
          <p:cNvSpPr/>
          <p:nvPr/>
        </p:nvSpPr>
        <p:spPr>
          <a:xfrm>
            <a:off x="6379060" y="1752600"/>
            <a:ext cx="5485280" cy="484251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E395D5BE-A7F9-94B2-05FF-BE04F9660FBE}"/>
              </a:ext>
            </a:extLst>
          </p:cNvPr>
          <p:cNvSpPr/>
          <p:nvPr/>
        </p:nvSpPr>
        <p:spPr>
          <a:xfrm>
            <a:off x="501183" y="1752600"/>
            <a:ext cx="5796747" cy="484251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80A09A37-4555-D2CA-191F-6136BD0BF4F5}"/>
              </a:ext>
            </a:extLst>
          </p:cNvPr>
          <p:cNvSpPr>
            <a:spLocks noGrp="1"/>
          </p:cNvSpPr>
          <p:nvPr>
            <p:ph type="title"/>
          </p:nvPr>
        </p:nvSpPr>
        <p:spPr/>
        <p:txBody>
          <a:bodyPr>
            <a:normAutofit/>
          </a:bodyPr>
          <a:lstStyle/>
          <a:p>
            <a:r>
              <a:rPr lang="en-US" cap="none" dirty="0"/>
              <a:t>INSIGHTS FROM </a:t>
            </a:r>
            <a:r>
              <a:rPr kumimoji="0" lang="en-ZA" i="0" u="none" strike="noStrike" kern="0" cap="none" spc="0" normalizeH="0" baseline="0" noProof="0" dirty="0">
                <a:ln>
                  <a:noFill/>
                </a:ln>
                <a:solidFill>
                  <a:srgbClr val="FFFFFF"/>
                </a:solidFill>
                <a:effectLst/>
                <a:uLnTx/>
                <a:uFillTx/>
                <a:ea typeface="+mn-ea"/>
                <a:cs typeface="+mn-cs"/>
                <a:sym typeface="Arial"/>
              </a:rPr>
              <a:t>PREDICTIVE AND PRESCRIPTIVE ANALYTICS</a:t>
            </a:r>
            <a:br>
              <a:rPr kumimoji="0" lang="en-ZA" i="0" u="none" strike="noStrike" kern="0" cap="none" spc="0" normalizeH="0" baseline="0" noProof="0" dirty="0">
                <a:ln>
                  <a:noFill/>
                </a:ln>
                <a:effectLst/>
                <a:uLnTx/>
                <a:uFillTx/>
                <a:ea typeface="+mn-ea"/>
                <a:cs typeface="+mn-cs"/>
                <a:sym typeface="Arial"/>
              </a:rPr>
            </a:br>
            <a:endParaRPr lang="en-ZA" cap="none" dirty="0"/>
          </a:p>
        </p:txBody>
      </p:sp>
      <p:sp>
        <p:nvSpPr>
          <p:cNvPr id="15" name="TextBox 14">
            <a:extLst>
              <a:ext uri="{FF2B5EF4-FFF2-40B4-BE49-F238E27FC236}">
                <a16:creationId xmlns:a16="http://schemas.microsoft.com/office/drawing/2014/main" id="{9B0A48F5-9A49-64A2-6076-808703FA7F0C}"/>
              </a:ext>
            </a:extLst>
          </p:cNvPr>
          <p:cNvSpPr txBox="1"/>
          <p:nvPr/>
        </p:nvSpPr>
        <p:spPr>
          <a:xfrm>
            <a:off x="501183" y="1755755"/>
            <a:ext cx="5968197" cy="4801314"/>
          </a:xfrm>
          <a:prstGeom prst="rect">
            <a:avLst/>
          </a:prstGeom>
          <a:noFill/>
        </p:spPr>
        <p:txBody>
          <a:bodyPr wrap="square">
            <a:spAutoFit/>
          </a:bodyPr>
          <a:lstStyle/>
          <a:p>
            <a:r>
              <a:rPr lang="en-US" dirty="0"/>
              <a:t>#get tools for OLS regression analysis</a:t>
            </a:r>
          </a:p>
          <a:p>
            <a:r>
              <a:rPr lang="en-US" dirty="0"/>
              <a:t>pip install </a:t>
            </a:r>
            <a:r>
              <a:rPr lang="en-US" dirty="0" err="1"/>
              <a:t>statsmodels</a:t>
            </a:r>
            <a:endParaRPr lang="en-US" dirty="0"/>
          </a:p>
          <a:p>
            <a:endParaRPr lang="en-US" dirty="0"/>
          </a:p>
          <a:p>
            <a:r>
              <a:rPr lang="en-ZA" dirty="0"/>
              <a:t>import pandas as pd</a:t>
            </a:r>
          </a:p>
          <a:p>
            <a:r>
              <a:rPr lang="en-ZA" dirty="0"/>
              <a:t>from </a:t>
            </a:r>
            <a:r>
              <a:rPr lang="en-ZA" dirty="0" err="1"/>
              <a:t>sklearn.model_selection</a:t>
            </a:r>
            <a:r>
              <a:rPr lang="en-ZA" dirty="0"/>
              <a:t> import </a:t>
            </a:r>
            <a:r>
              <a:rPr lang="en-ZA" dirty="0" err="1"/>
              <a:t>train_test_split</a:t>
            </a:r>
            <a:endParaRPr lang="en-ZA" dirty="0"/>
          </a:p>
          <a:p>
            <a:r>
              <a:rPr lang="en-ZA" dirty="0"/>
              <a:t>import </a:t>
            </a:r>
            <a:r>
              <a:rPr lang="en-ZA" dirty="0" err="1"/>
              <a:t>statsmodels.api</a:t>
            </a:r>
            <a:r>
              <a:rPr lang="en-ZA" dirty="0"/>
              <a:t> as </a:t>
            </a:r>
            <a:r>
              <a:rPr lang="en-ZA" dirty="0" err="1"/>
              <a:t>sm</a:t>
            </a:r>
            <a:endParaRPr lang="en-ZA" dirty="0"/>
          </a:p>
          <a:p>
            <a:r>
              <a:rPr lang="en-ZA" dirty="0"/>
              <a:t>import </a:t>
            </a:r>
            <a:r>
              <a:rPr lang="en-ZA" dirty="0" err="1"/>
              <a:t>matplotlib.pyplot</a:t>
            </a:r>
            <a:r>
              <a:rPr lang="en-ZA" dirty="0"/>
              <a:t> as </a:t>
            </a:r>
            <a:r>
              <a:rPr lang="en-ZA" dirty="0" err="1"/>
              <a:t>plt</a:t>
            </a:r>
            <a:endParaRPr lang="en-ZA" dirty="0"/>
          </a:p>
          <a:p>
            <a:endParaRPr lang="en-ZA" dirty="0"/>
          </a:p>
          <a:p>
            <a:r>
              <a:rPr lang="en-ZA" dirty="0"/>
              <a:t># Initialize and fit the OLS model using </a:t>
            </a:r>
            <a:r>
              <a:rPr lang="en-ZA" dirty="0" err="1"/>
              <a:t>statsmodels</a:t>
            </a:r>
            <a:endParaRPr lang="en-ZA" dirty="0"/>
          </a:p>
          <a:p>
            <a:r>
              <a:rPr lang="en-ZA" dirty="0" err="1"/>
              <a:t>ols_model</a:t>
            </a:r>
            <a:r>
              <a:rPr lang="en-ZA" dirty="0"/>
              <a:t> = </a:t>
            </a:r>
            <a:r>
              <a:rPr lang="en-ZA" dirty="0" err="1"/>
              <a:t>sm.OLS</a:t>
            </a:r>
            <a:r>
              <a:rPr lang="en-ZA" dirty="0"/>
              <a:t>(</a:t>
            </a:r>
            <a:r>
              <a:rPr lang="en-ZA" dirty="0" err="1"/>
              <a:t>y_train</a:t>
            </a:r>
            <a:r>
              <a:rPr lang="en-ZA" dirty="0"/>
              <a:t>, </a:t>
            </a:r>
            <a:r>
              <a:rPr lang="en-ZA" dirty="0" err="1"/>
              <a:t>X_train</a:t>
            </a:r>
            <a:r>
              <a:rPr lang="en-ZA" dirty="0"/>
              <a:t>).fit()</a:t>
            </a:r>
          </a:p>
          <a:p>
            <a:endParaRPr lang="en-ZA" dirty="0"/>
          </a:p>
          <a:p>
            <a:r>
              <a:rPr lang="en-ZA" dirty="0"/>
              <a:t># Make predictions on test data</a:t>
            </a:r>
          </a:p>
          <a:p>
            <a:r>
              <a:rPr lang="en-ZA" dirty="0" err="1"/>
              <a:t>y_pred_test</a:t>
            </a:r>
            <a:r>
              <a:rPr lang="en-ZA" dirty="0"/>
              <a:t> = </a:t>
            </a:r>
            <a:r>
              <a:rPr lang="en-ZA" dirty="0" err="1"/>
              <a:t>ols_model.predict</a:t>
            </a:r>
            <a:r>
              <a:rPr lang="en-ZA" dirty="0"/>
              <a:t>(</a:t>
            </a:r>
            <a:r>
              <a:rPr lang="en-ZA" dirty="0" err="1"/>
              <a:t>X_test</a:t>
            </a:r>
            <a:r>
              <a:rPr lang="en-ZA" dirty="0"/>
              <a:t>)</a:t>
            </a:r>
          </a:p>
          <a:p>
            <a:endParaRPr lang="en-ZA" dirty="0"/>
          </a:p>
          <a:p>
            <a:r>
              <a:rPr lang="en-US" dirty="0"/>
              <a:t># Print the summary to check for significance of the coefficients</a:t>
            </a:r>
          </a:p>
          <a:p>
            <a:r>
              <a:rPr lang="en-US" dirty="0"/>
              <a:t>print(</a:t>
            </a:r>
            <a:r>
              <a:rPr lang="en-US" dirty="0" err="1"/>
              <a:t>ols_model.summary</a:t>
            </a:r>
            <a:r>
              <a:rPr lang="en-US" dirty="0"/>
              <a:t>())</a:t>
            </a:r>
            <a:endParaRPr lang="en-ZA" dirty="0"/>
          </a:p>
        </p:txBody>
      </p:sp>
      <p:pic>
        <p:nvPicPr>
          <p:cNvPr id="5" name="Picture 4">
            <a:extLst>
              <a:ext uri="{FF2B5EF4-FFF2-40B4-BE49-F238E27FC236}">
                <a16:creationId xmlns:a16="http://schemas.microsoft.com/office/drawing/2014/main" id="{D143652B-C57A-8221-7D0A-1D8D3667D879}"/>
              </a:ext>
            </a:extLst>
          </p:cNvPr>
          <p:cNvPicPr>
            <a:picLocks noChangeAspect="1"/>
          </p:cNvPicPr>
          <p:nvPr/>
        </p:nvPicPr>
        <p:blipFill>
          <a:blip r:embed="rId2"/>
          <a:stretch>
            <a:fillRect/>
          </a:stretch>
        </p:blipFill>
        <p:spPr>
          <a:xfrm>
            <a:off x="6373345" y="3581468"/>
            <a:ext cx="5530831" cy="1674427"/>
          </a:xfrm>
          <a:prstGeom prst="rect">
            <a:avLst/>
          </a:prstGeom>
        </p:spPr>
      </p:pic>
      <p:pic>
        <p:nvPicPr>
          <p:cNvPr id="8" name="Picture 7">
            <a:extLst>
              <a:ext uri="{FF2B5EF4-FFF2-40B4-BE49-F238E27FC236}">
                <a16:creationId xmlns:a16="http://schemas.microsoft.com/office/drawing/2014/main" id="{71CA6602-54D9-9CE3-DFFF-9CFC11FD82EA}"/>
              </a:ext>
            </a:extLst>
          </p:cNvPr>
          <p:cNvPicPr>
            <a:picLocks noChangeAspect="1"/>
          </p:cNvPicPr>
          <p:nvPr/>
        </p:nvPicPr>
        <p:blipFill>
          <a:blip r:embed="rId3"/>
          <a:stretch>
            <a:fillRect/>
          </a:stretch>
        </p:blipFill>
        <p:spPr>
          <a:xfrm>
            <a:off x="6360963" y="1805818"/>
            <a:ext cx="5543214" cy="1703290"/>
          </a:xfrm>
          <a:prstGeom prst="rect">
            <a:avLst/>
          </a:prstGeom>
        </p:spPr>
      </p:pic>
      <p:sp>
        <p:nvSpPr>
          <p:cNvPr id="12" name="TextBox 11">
            <a:extLst>
              <a:ext uri="{FF2B5EF4-FFF2-40B4-BE49-F238E27FC236}">
                <a16:creationId xmlns:a16="http://schemas.microsoft.com/office/drawing/2014/main" id="{31D6ACFA-9F34-E2E9-79C0-D325E2385052}"/>
              </a:ext>
            </a:extLst>
          </p:cNvPr>
          <p:cNvSpPr txBox="1"/>
          <p:nvPr/>
        </p:nvSpPr>
        <p:spPr>
          <a:xfrm>
            <a:off x="6469380" y="5244465"/>
            <a:ext cx="6097904" cy="1384995"/>
          </a:xfrm>
          <a:prstGeom prst="rect">
            <a:avLst/>
          </a:prstGeom>
          <a:noFill/>
        </p:spPr>
        <p:txBody>
          <a:bodyPr wrap="square">
            <a:spAutoFit/>
          </a:bodyPr>
          <a:lstStyle/>
          <a:p>
            <a:r>
              <a:rPr lang="en-ZA" sz="1400" dirty="0"/>
              <a:t># Visualize the predicted vs. actual HRQL using scatter plot</a:t>
            </a:r>
          </a:p>
          <a:p>
            <a:r>
              <a:rPr lang="en-ZA" sz="1400" dirty="0" err="1"/>
              <a:t>plt.scatter</a:t>
            </a:r>
            <a:r>
              <a:rPr lang="en-ZA" sz="1400" dirty="0"/>
              <a:t>(</a:t>
            </a:r>
            <a:r>
              <a:rPr lang="en-ZA" sz="1400" dirty="0" err="1"/>
              <a:t>y_test</a:t>
            </a:r>
            <a:r>
              <a:rPr lang="en-ZA" sz="1400" dirty="0"/>
              <a:t>, </a:t>
            </a:r>
            <a:r>
              <a:rPr lang="en-ZA" sz="1400" dirty="0" err="1"/>
              <a:t>y_pred_test</a:t>
            </a:r>
            <a:r>
              <a:rPr lang="en-ZA" sz="1400" dirty="0"/>
              <a:t>)</a:t>
            </a:r>
          </a:p>
          <a:p>
            <a:r>
              <a:rPr lang="en-ZA" sz="1400" dirty="0" err="1"/>
              <a:t>plt.xlabel</a:t>
            </a:r>
            <a:r>
              <a:rPr lang="en-ZA" sz="1400" dirty="0"/>
              <a:t>("Actual HRQL")</a:t>
            </a:r>
          </a:p>
          <a:p>
            <a:r>
              <a:rPr lang="en-ZA" sz="1400" dirty="0" err="1"/>
              <a:t>plt.ylabel</a:t>
            </a:r>
            <a:r>
              <a:rPr lang="en-ZA" sz="1400" dirty="0"/>
              <a:t>("Predicted HRQL")</a:t>
            </a:r>
          </a:p>
          <a:p>
            <a:r>
              <a:rPr lang="en-ZA" sz="1400" dirty="0" err="1"/>
              <a:t>plt.title</a:t>
            </a:r>
            <a:r>
              <a:rPr lang="en-ZA" sz="1400" dirty="0"/>
              <a:t>("Linear Regression: Actual vs. Predicted HRQL")</a:t>
            </a:r>
          </a:p>
          <a:p>
            <a:r>
              <a:rPr lang="en-ZA" sz="1400" dirty="0" err="1"/>
              <a:t>plt.show</a:t>
            </a:r>
            <a:r>
              <a:rPr lang="en-ZA" sz="1400" dirty="0"/>
              <a:t>()</a:t>
            </a:r>
          </a:p>
        </p:txBody>
      </p:sp>
      <p:pic>
        <p:nvPicPr>
          <p:cNvPr id="16" name="Picture 15" descr="A blue and yellow snake logo&#10;&#10;Description automatically generated">
            <a:extLst>
              <a:ext uri="{FF2B5EF4-FFF2-40B4-BE49-F238E27FC236}">
                <a16:creationId xmlns:a16="http://schemas.microsoft.com/office/drawing/2014/main" id="{8A2E3A5E-4CE8-1B9D-3DF8-17A8FA5503BB}"/>
              </a:ext>
            </a:extLst>
          </p:cNvPr>
          <p:cNvPicPr>
            <a:picLocks noChangeAspect="1"/>
          </p:cNvPicPr>
          <p:nvPr/>
        </p:nvPicPr>
        <p:blipFill>
          <a:blip r:embed="rId4"/>
          <a:stretch>
            <a:fillRect/>
          </a:stretch>
        </p:blipFill>
        <p:spPr>
          <a:xfrm>
            <a:off x="11134893" y="32055"/>
            <a:ext cx="475916" cy="475916"/>
          </a:xfrm>
          <a:prstGeom prst="rect">
            <a:avLst/>
          </a:prstGeom>
        </p:spPr>
      </p:pic>
      <p:sp>
        <p:nvSpPr>
          <p:cNvPr id="17" name="TextBox 16">
            <a:extLst>
              <a:ext uri="{FF2B5EF4-FFF2-40B4-BE49-F238E27FC236}">
                <a16:creationId xmlns:a16="http://schemas.microsoft.com/office/drawing/2014/main" id="{F6DBB614-16FA-F35B-036F-1313E202EB3C}"/>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14</a:t>
            </a:r>
          </a:p>
        </p:txBody>
      </p:sp>
    </p:spTree>
    <p:extLst>
      <p:ext uri="{BB962C8B-B14F-4D97-AF65-F5344CB8AC3E}">
        <p14:creationId xmlns:p14="http://schemas.microsoft.com/office/powerpoint/2010/main" val="1531709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Dashboard</a:t>
            </a:r>
          </a:p>
        </p:txBody>
      </p:sp>
      <p:pic>
        <p:nvPicPr>
          <p:cNvPr id="5" name="Picture 4" descr="A screenshot of a computer">
            <a:extLst>
              <a:ext uri="{FF2B5EF4-FFF2-40B4-BE49-F238E27FC236}">
                <a16:creationId xmlns:a16="http://schemas.microsoft.com/office/drawing/2014/main" id="{F40DE4AD-8917-B821-03AA-545BA42E82CE}"/>
              </a:ext>
            </a:extLst>
          </p:cNvPr>
          <p:cNvPicPr>
            <a:picLocks noChangeAspect="1"/>
          </p:cNvPicPr>
          <p:nvPr/>
        </p:nvPicPr>
        <p:blipFill>
          <a:blip r:embed="rId3"/>
          <a:stretch>
            <a:fillRect/>
          </a:stretch>
        </p:blipFill>
        <p:spPr>
          <a:xfrm>
            <a:off x="0" y="36723"/>
            <a:ext cx="12192000" cy="6784554"/>
          </a:xfrm>
          <a:prstGeom prst="rect">
            <a:avLst/>
          </a:prstGeom>
        </p:spPr>
      </p:pic>
      <p:pic>
        <p:nvPicPr>
          <p:cNvPr id="6" name="Picture 2">
            <a:extLst>
              <a:ext uri="{FF2B5EF4-FFF2-40B4-BE49-F238E27FC236}">
                <a16:creationId xmlns:a16="http://schemas.microsoft.com/office/drawing/2014/main" id="{D02E28A3-299C-642C-E023-71311D975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 y="141846"/>
            <a:ext cx="758190" cy="1866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1212D3-CCEA-EC24-FB90-19D76AE9B26C}"/>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15</a:t>
            </a:r>
          </a:p>
        </p:txBody>
      </p:sp>
    </p:spTree>
    <p:extLst>
      <p:ext uri="{BB962C8B-B14F-4D97-AF65-F5344CB8AC3E}">
        <p14:creationId xmlns:p14="http://schemas.microsoft.com/office/powerpoint/2010/main" val="1207911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73">
            <a:extLst>
              <a:ext uri="{FF2B5EF4-FFF2-40B4-BE49-F238E27FC236}">
                <a16:creationId xmlns:a16="http://schemas.microsoft.com/office/drawing/2014/main" id="{2FEA4AA3-857A-5843-8D47-6FFD8D2F418B}"/>
              </a:ext>
            </a:extLst>
          </p:cNvPr>
          <p:cNvSpPr>
            <a:spLocks noChangeArrowheads="1"/>
          </p:cNvSpPr>
          <p:nvPr/>
        </p:nvSpPr>
        <p:spPr bwMode="auto">
          <a:xfrm>
            <a:off x="3006161" y="2003557"/>
            <a:ext cx="1840171" cy="1653407"/>
          </a:xfrm>
          <a:prstGeom prst="round2SameRect">
            <a:avLst/>
          </a:prstGeom>
          <a:solidFill>
            <a:schemeClr val="accent4">
              <a:lumMod val="60000"/>
              <a:lumOff val="40000"/>
              <a:alpha val="50000"/>
            </a:schemeClr>
          </a:solidFill>
          <a:ln>
            <a:noFill/>
          </a:ln>
          <a:effectLst/>
        </p:spPr>
        <p:txBody>
          <a:bodyPr wrap="none" anchor="ctr"/>
          <a:lstStyle/>
          <a:p>
            <a:endParaRPr lang="en-US" dirty="0"/>
          </a:p>
        </p:txBody>
      </p:sp>
      <p:sp>
        <p:nvSpPr>
          <p:cNvPr id="17" name="Freeform 74">
            <a:extLst>
              <a:ext uri="{FF2B5EF4-FFF2-40B4-BE49-F238E27FC236}">
                <a16:creationId xmlns:a16="http://schemas.microsoft.com/office/drawing/2014/main" id="{8A0ECC1A-38D2-2349-B09A-415353D76013}"/>
              </a:ext>
            </a:extLst>
          </p:cNvPr>
          <p:cNvSpPr>
            <a:spLocks noChangeArrowheads="1"/>
          </p:cNvSpPr>
          <p:nvPr/>
        </p:nvSpPr>
        <p:spPr bwMode="auto">
          <a:xfrm>
            <a:off x="2841370" y="2833007"/>
            <a:ext cx="2169754" cy="3287587"/>
          </a:xfrm>
          <a:custGeom>
            <a:avLst/>
            <a:gdLst>
              <a:gd name="T0" fmla="*/ 2612 w 3483"/>
              <a:gd name="T1" fmla="*/ 0 h 5280"/>
              <a:gd name="T2" fmla="*/ 2612 w 3483"/>
              <a:gd name="T3" fmla="*/ 0 h 5280"/>
              <a:gd name="T4" fmla="*/ 2623 w 3483"/>
              <a:gd name="T5" fmla="*/ 140 h 5280"/>
              <a:gd name="T6" fmla="*/ 2623 w 3483"/>
              <a:gd name="T7" fmla="*/ 140 h 5280"/>
              <a:gd name="T8" fmla="*/ 1741 w 3483"/>
              <a:gd name="T9" fmla="*/ 1021 h 5280"/>
              <a:gd name="T10" fmla="*/ 1741 w 3483"/>
              <a:gd name="T11" fmla="*/ 1021 h 5280"/>
              <a:gd name="T12" fmla="*/ 859 w 3483"/>
              <a:gd name="T13" fmla="*/ 140 h 5280"/>
              <a:gd name="T14" fmla="*/ 859 w 3483"/>
              <a:gd name="T15" fmla="*/ 140 h 5280"/>
              <a:gd name="T16" fmla="*/ 870 w 3483"/>
              <a:gd name="T17" fmla="*/ 0 h 5280"/>
              <a:gd name="T18" fmla="*/ 0 w 3483"/>
              <a:gd name="T19" fmla="*/ 0 h 5280"/>
              <a:gd name="T20" fmla="*/ 0 w 3483"/>
              <a:gd name="T21" fmla="*/ 5279 h 5280"/>
              <a:gd name="T22" fmla="*/ 3482 w 3483"/>
              <a:gd name="T23" fmla="*/ 5279 h 5280"/>
              <a:gd name="T24" fmla="*/ 3482 w 3483"/>
              <a:gd name="T25" fmla="*/ 0 h 5280"/>
              <a:gd name="T26" fmla="*/ 2612 w 3483"/>
              <a:gd name="T27" fmla="*/ 0 h 5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3" h="5280">
                <a:moveTo>
                  <a:pt x="2612" y="0"/>
                </a:moveTo>
                <a:lnTo>
                  <a:pt x="2612" y="0"/>
                </a:lnTo>
                <a:cubicBezTo>
                  <a:pt x="2619" y="45"/>
                  <a:pt x="2623" y="92"/>
                  <a:pt x="2623" y="140"/>
                </a:cubicBezTo>
                <a:lnTo>
                  <a:pt x="2623" y="140"/>
                </a:lnTo>
                <a:cubicBezTo>
                  <a:pt x="2623" y="627"/>
                  <a:pt x="2228" y="1021"/>
                  <a:pt x="1741" y="1021"/>
                </a:cubicBezTo>
                <a:lnTo>
                  <a:pt x="1741" y="1021"/>
                </a:lnTo>
                <a:cubicBezTo>
                  <a:pt x="1254" y="1021"/>
                  <a:pt x="859" y="627"/>
                  <a:pt x="859" y="140"/>
                </a:cubicBezTo>
                <a:lnTo>
                  <a:pt x="859" y="140"/>
                </a:lnTo>
                <a:cubicBezTo>
                  <a:pt x="859" y="92"/>
                  <a:pt x="863" y="45"/>
                  <a:pt x="870" y="0"/>
                </a:cubicBezTo>
                <a:lnTo>
                  <a:pt x="0" y="0"/>
                </a:lnTo>
                <a:lnTo>
                  <a:pt x="0" y="5279"/>
                </a:lnTo>
                <a:lnTo>
                  <a:pt x="3482" y="5279"/>
                </a:lnTo>
                <a:lnTo>
                  <a:pt x="3482" y="0"/>
                </a:lnTo>
                <a:lnTo>
                  <a:pt x="2612" y="0"/>
                </a:lnTo>
              </a:path>
            </a:pathLst>
          </a:custGeom>
          <a:solidFill>
            <a:schemeClr val="accent2"/>
          </a:solidFill>
          <a:ln>
            <a:noFill/>
          </a:ln>
          <a:effectLst/>
        </p:spPr>
        <p:txBody>
          <a:bodyPr wrap="none" anchor="ctr"/>
          <a:lstStyle/>
          <a:p>
            <a:endParaRPr lang="en-US" dirty="0"/>
          </a:p>
        </p:txBody>
      </p:sp>
      <p:sp>
        <p:nvSpPr>
          <p:cNvPr id="18" name="Freeform 17">
            <a:extLst>
              <a:ext uri="{FF2B5EF4-FFF2-40B4-BE49-F238E27FC236}">
                <a16:creationId xmlns:a16="http://schemas.microsoft.com/office/drawing/2014/main" id="{AB4B0334-3A50-4C48-97E6-E9D54A32BE78}"/>
              </a:ext>
            </a:extLst>
          </p:cNvPr>
          <p:cNvSpPr>
            <a:spLocks noChangeArrowheads="1"/>
          </p:cNvSpPr>
          <p:nvPr/>
        </p:nvSpPr>
        <p:spPr bwMode="auto">
          <a:xfrm>
            <a:off x="3615889" y="2627018"/>
            <a:ext cx="620091" cy="620091"/>
          </a:xfrm>
          <a:custGeom>
            <a:avLst/>
            <a:gdLst>
              <a:gd name="connsiteX0" fmla="*/ 620714 w 1240182"/>
              <a:gd name="connsiteY0" fmla="*/ 1103076 h 1240182"/>
              <a:gd name="connsiteX1" fmla="*/ 568365 w 1240182"/>
              <a:gd name="connsiteY1" fmla="*/ 1156672 h 1240182"/>
              <a:gd name="connsiteX2" fmla="*/ 620714 w 1240182"/>
              <a:gd name="connsiteY2" fmla="*/ 1207775 h 1240182"/>
              <a:gd name="connsiteX3" fmla="*/ 673064 w 1240182"/>
              <a:gd name="connsiteY3" fmla="*/ 1156672 h 1240182"/>
              <a:gd name="connsiteX4" fmla="*/ 620714 w 1240182"/>
              <a:gd name="connsiteY4" fmla="*/ 1103076 h 1240182"/>
              <a:gd name="connsiteX5" fmla="*/ 984667 w 1240182"/>
              <a:gd name="connsiteY5" fmla="*/ 952260 h 1240182"/>
              <a:gd name="connsiteX6" fmla="*/ 963188 w 1240182"/>
              <a:gd name="connsiteY6" fmla="*/ 961807 h 1240182"/>
              <a:gd name="connsiteX7" fmla="*/ 962232 w 1240182"/>
              <a:gd name="connsiteY7" fmla="*/ 962232 h 1240182"/>
              <a:gd name="connsiteX8" fmla="*/ 953507 w 1240182"/>
              <a:gd name="connsiteY8" fmla="*/ 984667 h 1240182"/>
              <a:gd name="connsiteX9" fmla="*/ 962232 w 1240182"/>
              <a:gd name="connsiteY9" fmla="*/ 1007102 h 1240182"/>
              <a:gd name="connsiteX10" fmla="*/ 1007102 w 1240182"/>
              <a:gd name="connsiteY10" fmla="*/ 1007102 h 1240182"/>
              <a:gd name="connsiteX11" fmla="*/ 1017074 w 1240182"/>
              <a:gd name="connsiteY11" fmla="*/ 984667 h 1240182"/>
              <a:gd name="connsiteX12" fmla="*/ 1007102 w 1240182"/>
              <a:gd name="connsiteY12" fmla="*/ 962232 h 1240182"/>
              <a:gd name="connsiteX13" fmla="*/ 984667 w 1240182"/>
              <a:gd name="connsiteY13" fmla="*/ 952260 h 1240182"/>
              <a:gd name="connsiteX14" fmla="*/ 255515 w 1240182"/>
              <a:gd name="connsiteY14" fmla="*/ 952260 h 1240182"/>
              <a:gd name="connsiteX15" fmla="*/ 233080 w 1240182"/>
              <a:gd name="connsiteY15" fmla="*/ 962232 h 1240182"/>
              <a:gd name="connsiteX16" fmla="*/ 224355 w 1240182"/>
              <a:gd name="connsiteY16" fmla="*/ 984667 h 1240182"/>
              <a:gd name="connsiteX17" fmla="*/ 233080 w 1240182"/>
              <a:gd name="connsiteY17" fmla="*/ 1007102 h 1240182"/>
              <a:gd name="connsiteX18" fmla="*/ 279197 w 1240182"/>
              <a:gd name="connsiteY18" fmla="*/ 1007102 h 1240182"/>
              <a:gd name="connsiteX19" fmla="*/ 287922 w 1240182"/>
              <a:gd name="connsiteY19" fmla="*/ 984667 h 1240182"/>
              <a:gd name="connsiteX20" fmla="*/ 279197 w 1240182"/>
              <a:gd name="connsiteY20" fmla="*/ 962232 h 1240182"/>
              <a:gd name="connsiteX21" fmla="*/ 255515 w 1240182"/>
              <a:gd name="connsiteY21" fmla="*/ 952260 h 1240182"/>
              <a:gd name="connsiteX22" fmla="*/ 533307 w 1240182"/>
              <a:gd name="connsiteY22" fmla="*/ 635530 h 1240182"/>
              <a:gd name="connsiteX23" fmla="*/ 453959 w 1240182"/>
              <a:gd name="connsiteY23" fmla="*/ 716905 h 1240182"/>
              <a:gd name="connsiteX24" fmla="*/ 453959 w 1240182"/>
              <a:gd name="connsiteY24" fmla="*/ 819562 h 1240182"/>
              <a:gd name="connsiteX25" fmla="*/ 473796 w 1240182"/>
              <a:gd name="connsiteY25" fmla="*/ 839593 h 1240182"/>
              <a:gd name="connsiteX26" fmla="*/ 766391 w 1240182"/>
              <a:gd name="connsiteY26" fmla="*/ 839593 h 1240182"/>
              <a:gd name="connsiteX27" fmla="*/ 786228 w 1240182"/>
              <a:gd name="connsiteY27" fmla="*/ 819562 h 1240182"/>
              <a:gd name="connsiteX28" fmla="*/ 786228 w 1240182"/>
              <a:gd name="connsiteY28" fmla="*/ 716905 h 1240182"/>
              <a:gd name="connsiteX29" fmla="*/ 705640 w 1240182"/>
              <a:gd name="connsiteY29" fmla="*/ 635530 h 1240182"/>
              <a:gd name="connsiteX30" fmla="*/ 533307 w 1240182"/>
              <a:gd name="connsiteY30" fmla="*/ 604232 h 1240182"/>
              <a:gd name="connsiteX31" fmla="*/ 705640 w 1240182"/>
              <a:gd name="connsiteY31" fmla="*/ 604232 h 1240182"/>
              <a:gd name="connsiteX32" fmla="*/ 817223 w 1240182"/>
              <a:gd name="connsiteY32" fmla="*/ 716905 h 1240182"/>
              <a:gd name="connsiteX33" fmla="*/ 817223 w 1240182"/>
              <a:gd name="connsiteY33" fmla="*/ 819562 h 1240182"/>
              <a:gd name="connsiteX34" fmla="*/ 766391 w 1240182"/>
              <a:gd name="connsiteY34" fmla="*/ 872142 h 1240182"/>
              <a:gd name="connsiteX35" fmla="*/ 473796 w 1240182"/>
              <a:gd name="connsiteY35" fmla="*/ 872142 h 1240182"/>
              <a:gd name="connsiteX36" fmla="*/ 422963 w 1240182"/>
              <a:gd name="connsiteY36" fmla="*/ 819562 h 1240182"/>
              <a:gd name="connsiteX37" fmla="*/ 422963 w 1240182"/>
              <a:gd name="connsiteY37" fmla="*/ 716905 h 1240182"/>
              <a:gd name="connsiteX38" fmla="*/ 533307 w 1240182"/>
              <a:gd name="connsiteY38" fmla="*/ 604232 h 1240182"/>
              <a:gd name="connsiteX39" fmla="*/ 1156672 w 1240182"/>
              <a:gd name="connsiteY39" fmla="*/ 567118 h 1240182"/>
              <a:gd name="connsiteX40" fmla="*/ 1104323 w 1240182"/>
              <a:gd name="connsiteY40" fmla="*/ 620714 h 1240182"/>
              <a:gd name="connsiteX41" fmla="*/ 1156672 w 1240182"/>
              <a:gd name="connsiteY41" fmla="*/ 671817 h 1240182"/>
              <a:gd name="connsiteX42" fmla="*/ 1209021 w 1240182"/>
              <a:gd name="connsiteY42" fmla="*/ 620714 h 1240182"/>
              <a:gd name="connsiteX43" fmla="*/ 1156672 w 1240182"/>
              <a:gd name="connsiteY43" fmla="*/ 567118 h 1240182"/>
              <a:gd name="connsiteX44" fmla="*/ 84756 w 1240182"/>
              <a:gd name="connsiteY44" fmla="*/ 567118 h 1240182"/>
              <a:gd name="connsiteX45" fmla="*/ 32407 w 1240182"/>
              <a:gd name="connsiteY45" fmla="*/ 620714 h 1240182"/>
              <a:gd name="connsiteX46" fmla="*/ 84756 w 1240182"/>
              <a:gd name="connsiteY46" fmla="*/ 671817 h 1240182"/>
              <a:gd name="connsiteX47" fmla="*/ 137106 w 1240182"/>
              <a:gd name="connsiteY47" fmla="*/ 620714 h 1240182"/>
              <a:gd name="connsiteX48" fmla="*/ 84756 w 1240182"/>
              <a:gd name="connsiteY48" fmla="*/ 567118 h 1240182"/>
              <a:gd name="connsiteX49" fmla="*/ 620092 w 1240182"/>
              <a:gd name="connsiteY49" fmla="*/ 361972 h 1240182"/>
              <a:gd name="connsiteX50" fmla="*/ 532091 w 1240182"/>
              <a:gd name="connsiteY50" fmla="*/ 449181 h 1240182"/>
              <a:gd name="connsiteX51" fmla="*/ 620092 w 1240182"/>
              <a:gd name="connsiteY51" fmla="*/ 537636 h 1240182"/>
              <a:gd name="connsiteX52" fmla="*/ 708093 w 1240182"/>
              <a:gd name="connsiteY52" fmla="*/ 449181 h 1240182"/>
              <a:gd name="connsiteX53" fmla="*/ 620092 w 1240182"/>
              <a:gd name="connsiteY53" fmla="*/ 361972 h 1240182"/>
              <a:gd name="connsiteX54" fmla="*/ 620092 w 1240182"/>
              <a:gd name="connsiteY54" fmla="*/ 329580 h 1240182"/>
              <a:gd name="connsiteX55" fmla="*/ 740319 w 1240182"/>
              <a:gd name="connsiteY55" fmla="*/ 449181 h 1240182"/>
              <a:gd name="connsiteX56" fmla="*/ 620092 w 1240182"/>
              <a:gd name="connsiteY56" fmla="*/ 570027 h 1240182"/>
              <a:gd name="connsiteX57" fmla="*/ 499865 w 1240182"/>
              <a:gd name="connsiteY57" fmla="*/ 449181 h 1240182"/>
              <a:gd name="connsiteX58" fmla="*/ 620092 w 1240182"/>
              <a:gd name="connsiteY58" fmla="*/ 329580 h 1240182"/>
              <a:gd name="connsiteX59" fmla="*/ 620714 w 1240182"/>
              <a:gd name="connsiteY59" fmla="*/ 281690 h 1240182"/>
              <a:gd name="connsiteX60" fmla="*/ 282936 w 1240182"/>
              <a:gd name="connsiteY60" fmla="*/ 620714 h 1240182"/>
              <a:gd name="connsiteX61" fmla="*/ 620714 w 1240182"/>
              <a:gd name="connsiteY61" fmla="*/ 958492 h 1240182"/>
              <a:gd name="connsiteX62" fmla="*/ 958492 w 1240182"/>
              <a:gd name="connsiteY62" fmla="*/ 620714 h 1240182"/>
              <a:gd name="connsiteX63" fmla="*/ 620714 w 1240182"/>
              <a:gd name="connsiteY63" fmla="*/ 281690 h 1240182"/>
              <a:gd name="connsiteX64" fmla="*/ 984667 w 1240182"/>
              <a:gd name="connsiteY64" fmla="*/ 224355 h 1240182"/>
              <a:gd name="connsiteX65" fmla="*/ 962232 w 1240182"/>
              <a:gd name="connsiteY65" fmla="*/ 233080 h 1240182"/>
              <a:gd name="connsiteX66" fmla="*/ 953507 w 1240182"/>
              <a:gd name="connsiteY66" fmla="*/ 255515 h 1240182"/>
              <a:gd name="connsiteX67" fmla="*/ 962232 w 1240182"/>
              <a:gd name="connsiteY67" fmla="*/ 277950 h 1240182"/>
              <a:gd name="connsiteX68" fmla="*/ 1007102 w 1240182"/>
              <a:gd name="connsiteY68" fmla="*/ 277950 h 1240182"/>
              <a:gd name="connsiteX69" fmla="*/ 1017074 w 1240182"/>
              <a:gd name="connsiteY69" fmla="*/ 255515 h 1240182"/>
              <a:gd name="connsiteX70" fmla="*/ 1007102 w 1240182"/>
              <a:gd name="connsiteY70" fmla="*/ 233080 h 1240182"/>
              <a:gd name="connsiteX71" fmla="*/ 984667 w 1240182"/>
              <a:gd name="connsiteY71" fmla="*/ 224355 h 1240182"/>
              <a:gd name="connsiteX72" fmla="*/ 255515 w 1240182"/>
              <a:gd name="connsiteY72" fmla="*/ 224355 h 1240182"/>
              <a:gd name="connsiteX73" fmla="*/ 233080 w 1240182"/>
              <a:gd name="connsiteY73" fmla="*/ 233080 h 1240182"/>
              <a:gd name="connsiteX74" fmla="*/ 224355 w 1240182"/>
              <a:gd name="connsiteY74" fmla="*/ 255515 h 1240182"/>
              <a:gd name="connsiteX75" fmla="*/ 233080 w 1240182"/>
              <a:gd name="connsiteY75" fmla="*/ 277950 h 1240182"/>
              <a:gd name="connsiteX76" fmla="*/ 279197 w 1240182"/>
              <a:gd name="connsiteY76" fmla="*/ 277950 h 1240182"/>
              <a:gd name="connsiteX77" fmla="*/ 287922 w 1240182"/>
              <a:gd name="connsiteY77" fmla="*/ 255515 h 1240182"/>
              <a:gd name="connsiteX78" fmla="*/ 285010 w 1240182"/>
              <a:gd name="connsiteY78" fmla="*/ 248028 h 1240182"/>
              <a:gd name="connsiteX79" fmla="*/ 279197 w 1240182"/>
              <a:gd name="connsiteY79" fmla="*/ 233080 h 1240182"/>
              <a:gd name="connsiteX80" fmla="*/ 255515 w 1240182"/>
              <a:gd name="connsiteY80" fmla="*/ 224355 h 1240182"/>
              <a:gd name="connsiteX81" fmla="*/ 620714 w 1240182"/>
              <a:gd name="connsiteY81" fmla="*/ 32407 h 1240182"/>
              <a:gd name="connsiteX82" fmla="*/ 568365 w 1240182"/>
              <a:gd name="connsiteY82" fmla="*/ 84756 h 1240182"/>
              <a:gd name="connsiteX83" fmla="*/ 620714 w 1240182"/>
              <a:gd name="connsiteY83" fmla="*/ 135859 h 1240182"/>
              <a:gd name="connsiteX84" fmla="*/ 673064 w 1240182"/>
              <a:gd name="connsiteY84" fmla="*/ 84756 h 1240182"/>
              <a:gd name="connsiteX85" fmla="*/ 620714 w 1240182"/>
              <a:gd name="connsiteY85" fmla="*/ 32407 h 1240182"/>
              <a:gd name="connsiteX86" fmla="*/ 620714 w 1240182"/>
              <a:gd name="connsiteY86" fmla="*/ 0 h 1240182"/>
              <a:gd name="connsiteX87" fmla="*/ 704224 w 1240182"/>
              <a:gd name="connsiteY87" fmla="*/ 84756 h 1240182"/>
              <a:gd name="connsiteX88" fmla="*/ 636918 w 1240182"/>
              <a:gd name="connsiteY88" fmla="*/ 167020 h 1240182"/>
              <a:gd name="connsiteX89" fmla="*/ 636918 w 1240182"/>
              <a:gd name="connsiteY89" fmla="*/ 249283 h 1240182"/>
              <a:gd name="connsiteX90" fmla="*/ 869997 w 1240182"/>
              <a:gd name="connsiteY90" fmla="*/ 347750 h 1240182"/>
              <a:gd name="connsiteX91" fmla="*/ 929825 w 1240182"/>
              <a:gd name="connsiteY91" fmla="*/ 287922 h 1240182"/>
              <a:gd name="connsiteX92" fmla="*/ 921100 w 1240182"/>
              <a:gd name="connsiteY92" fmla="*/ 255515 h 1240182"/>
              <a:gd name="connsiteX93" fmla="*/ 939796 w 1240182"/>
              <a:gd name="connsiteY93" fmla="*/ 210644 h 1240182"/>
              <a:gd name="connsiteX94" fmla="*/ 984667 w 1240182"/>
              <a:gd name="connsiteY94" fmla="*/ 191948 h 1240182"/>
              <a:gd name="connsiteX95" fmla="*/ 1030784 w 1240182"/>
              <a:gd name="connsiteY95" fmla="*/ 210644 h 1240182"/>
              <a:gd name="connsiteX96" fmla="*/ 1049480 w 1240182"/>
              <a:gd name="connsiteY96" fmla="*/ 255515 h 1240182"/>
              <a:gd name="connsiteX97" fmla="*/ 1030784 w 1240182"/>
              <a:gd name="connsiteY97" fmla="*/ 300386 h 1240182"/>
              <a:gd name="connsiteX98" fmla="*/ 984667 w 1240182"/>
              <a:gd name="connsiteY98" fmla="*/ 320329 h 1240182"/>
              <a:gd name="connsiteX99" fmla="*/ 952260 w 1240182"/>
              <a:gd name="connsiteY99" fmla="*/ 310357 h 1240182"/>
              <a:gd name="connsiteX100" fmla="*/ 892432 w 1240182"/>
              <a:gd name="connsiteY100" fmla="*/ 370185 h 1240182"/>
              <a:gd name="connsiteX101" fmla="*/ 990899 w 1240182"/>
              <a:gd name="connsiteY101" fmla="*/ 603264 h 1240182"/>
              <a:gd name="connsiteX102" fmla="*/ 1074409 w 1240182"/>
              <a:gd name="connsiteY102" fmla="*/ 603264 h 1240182"/>
              <a:gd name="connsiteX103" fmla="*/ 1156672 w 1240182"/>
              <a:gd name="connsiteY103" fmla="*/ 535958 h 1240182"/>
              <a:gd name="connsiteX104" fmla="*/ 1240182 w 1240182"/>
              <a:gd name="connsiteY104" fmla="*/ 620714 h 1240182"/>
              <a:gd name="connsiteX105" fmla="*/ 1156672 w 1240182"/>
              <a:gd name="connsiteY105" fmla="*/ 705470 h 1240182"/>
              <a:gd name="connsiteX106" fmla="*/ 1074409 w 1240182"/>
              <a:gd name="connsiteY106" fmla="*/ 636918 h 1240182"/>
              <a:gd name="connsiteX107" fmla="*/ 990899 w 1240182"/>
              <a:gd name="connsiteY107" fmla="*/ 636918 h 1240182"/>
              <a:gd name="connsiteX108" fmla="*/ 892432 w 1240182"/>
              <a:gd name="connsiteY108" fmla="*/ 869997 h 1240182"/>
              <a:gd name="connsiteX109" fmla="*/ 952260 w 1240182"/>
              <a:gd name="connsiteY109" fmla="*/ 928578 h 1240182"/>
              <a:gd name="connsiteX110" fmla="*/ 984667 w 1240182"/>
              <a:gd name="connsiteY110" fmla="*/ 921100 h 1240182"/>
              <a:gd name="connsiteX111" fmla="*/ 1030784 w 1240182"/>
              <a:gd name="connsiteY111" fmla="*/ 938550 h 1240182"/>
              <a:gd name="connsiteX112" fmla="*/ 1049480 w 1240182"/>
              <a:gd name="connsiteY112" fmla="*/ 984667 h 1240182"/>
              <a:gd name="connsiteX113" fmla="*/ 1030784 w 1240182"/>
              <a:gd name="connsiteY113" fmla="*/ 1029538 h 1240182"/>
              <a:gd name="connsiteX114" fmla="*/ 984667 w 1240182"/>
              <a:gd name="connsiteY114" fmla="*/ 1048234 h 1240182"/>
              <a:gd name="connsiteX115" fmla="*/ 939796 w 1240182"/>
              <a:gd name="connsiteY115" fmla="*/ 1029538 h 1240182"/>
              <a:gd name="connsiteX116" fmla="*/ 921100 w 1240182"/>
              <a:gd name="connsiteY116" fmla="*/ 984667 h 1240182"/>
              <a:gd name="connsiteX117" fmla="*/ 927348 w 1240182"/>
              <a:gd name="connsiteY117" fmla="*/ 961460 h 1240182"/>
              <a:gd name="connsiteX118" fmla="*/ 929825 w 1240182"/>
              <a:gd name="connsiteY118" fmla="*/ 952260 h 1240182"/>
              <a:gd name="connsiteX119" fmla="*/ 869997 w 1240182"/>
              <a:gd name="connsiteY119" fmla="*/ 893679 h 1240182"/>
              <a:gd name="connsiteX120" fmla="*/ 820433 w 1240182"/>
              <a:gd name="connsiteY120" fmla="*/ 932337 h 1240182"/>
              <a:gd name="connsiteX121" fmla="*/ 767740 w 1240182"/>
              <a:gd name="connsiteY121" fmla="*/ 959915 h 1240182"/>
              <a:gd name="connsiteX122" fmla="*/ 764208 w 1240182"/>
              <a:gd name="connsiteY122" fmla="*/ 961764 h 1240182"/>
              <a:gd name="connsiteX123" fmla="*/ 636918 w 1240182"/>
              <a:gd name="connsiteY123" fmla="*/ 989653 h 1240182"/>
              <a:gd name="connsiteX124" fmla="*/ 636918 w 1240182"/>
              <a:gd name="connsiteY124" fmla="*/ 1073162 h 1240182"/>
              <a:gd name="connsiteX125" fmla="*/ 704224 w 1240182"/>
              <a:gd name="connsiteY125" fmla="*/ 1156672 h 1240182"/>
              <a:gd name="connsiteX126" fmla="*/ 620714 w 1240182"/>
              <a:gd name="connsiteY126" fmla="*/ 1240182 h 1240182"/>
              <a:gd name="connsiteX127" fmla="*/ 535958 w 1240182"/>
              <a:gd name="connsiteY127" fmla="*/ 1156672 h 1240182"/>
              <a:gd name="connsiteX128" fmla="*/ 604511 w 1240182"/>
              <a:gd name="connsiteY128" fmla="*/ 1073162 h 1240182"/>
              <a:gd name="connsiteX129" fmla="*/ 604511 w 1240182"/>
              <a:gd name="connsiteY129" fmla="*/ 989653 h 1240182"/>
              <a:gd name="connsiteX130" fmla="*/ 370185 w 1240182"/>
              <a:gd name="connsiteY130" fmla="*/ 893679 h 1240182"/>
              <a:gd name="connsiteX131" fmla="*/ 311604 w 1240182"/>
              <a:gd name="connsiteY131" fmla="*/ 952260 h 1240182"/>
              <a:gd name="connsiteX132" fmla="*/ 320329 w 1240182"/>
              <a:gd name="connsiteY132" fmla="*/ 984667 h 1240182"/>
              <a:gd name="connsiteX133" fmla="*/ 301632 w 1240182"/>
              <a:gd name="connsiteY133" fmla="*/ 1029538 h 1240182"/>
              <a:gd name="connsiteX134" fmla="*/ 255515 w 1240182"/>
              <a:gd name="connsiteY134" fmla="*/ 1048234 h 1240182"/>
              <a:gd name="connsiteX135" fmla="*/ 210644 w 1240182"/>
              <a:gd name="connsiteY135" fmla="*/ 1029538 h 1240182"/>
              <a:gd name="connsiteX136" fmla="*/ 191948 w 1240182"/>
              <a:gd name="connsiteY136" fmla="*/ 984667 h 1240182"/>
              <a:gd name="connsiteX137" fmla="*/ 210644 w 1240182"/>
              <a:gd name="connsiteY137" fmla="*/ 938550 h 1240182"/>
              <a:gd name="connsiteX138" fmla="*/ 255515 w 1240182"/>
              <a:gd name="connsiteY138" fmla="*/ 921100 h 1240182"/>
              <a:gd name="connsiteX139" fmla="*/ 289168 w 1240182"/>
              <a:gd name="connsiteY139" fmla="*/ 928578 h 1240182"/>
              <a:gd name="connsiteX140" fmla="*/ 347750 w 1240182"/>
              <a:gd name="connsiteY140" fmla="*/ 869997 h 1240182"/>
              <a:gd name="connsiteX141" fmla="*/ 250529 w 1240182"/>
              <a:gd name="connsiteY141" fmla="*/ 636918 h 1240182"/>
              <a:gd name="connsiteX142" fmla="*/ 167020 w 1240182"/>
              <a:gd name="connsiteY142" fmla="*/ 636918 h 1240182"/>
              <a:gd name="connsiteX143" fmla="*/ 84756 w 1240182"/>
              <a:gd name="connsiteY143" fmla="*/ 705470 h 1240182"/>
              <a:gd name="connsiteX144" fmla="*/ 0 w 1240182"/>
              <a:gd name="connsiteY144" fmla="*/ 620714 h 1240182"/>
              <a:gd name="connsiteX145" fmla="*/ 84756 w 1240182"/>
              <a:gd name="connsiteY145" fmla="*/ 535958 h 1240182"/>
              <a:gd name="connsiteX146" fmla="*/ 167020 w 1240182"/>
              <a:gd name="connsiteY146" fmla="*/ 603264 h 1240182"/>
              <a:gd name="connsiteX147" fmla="*/ 250529 w 1240182"/>
              <a:gd name="connsiteY147" fmla="*/ 603264 h 1240182"/>
              <a:gd name="connsiteX148" fmla="*/ 347750 w 1240182"/>
              <a:gd name="connsiteY148" fmla="*/ 370185 h 1240182"/>
              <a:gd name="connsiteX149" fmla="*/ 289168 w 1240182"/>
              <a:gd name="connsiteY149" fmla="*/ 310357 h 1240182"/>
              <a:gd name="connsiteX150" fmla="*/ 255515 w 1240182"/>
              <a:gd name="connsiteY150" fmla="*/ 320329 h 1240182"/>
              <a:gd name="connsiteX151" fmla="*/ 210644 w 1240182"/>
              <a:gd name="connsiteY151" fmla="*/ 300386 h 1240182"/>
              <a:gd name="connsiteX152" fmla="*/ 191948 w 1240182"/>
              <a:gd name="connsiteY152" fmla="*/ 255515 h 1240182"/>
              <a:gd name="connsiteX153" fmla="*/ 210644 w 1240182"/>
              <a:gd name="connsiteY153" fmla="*/ 210644 h 1240182"/>
              <a:gd name="connsiteX154" fmla="*/ 255515 w 1240182"/>
              <a:gd name="connsiteY154" fmla="*/ 191948 h 1240182"/>
              <a:gd name="connsiteX155" fmla="*/ 301632 w 1240182"/>
              <a:gd name="connsiteY155" fmla="*/ 210644 h 1240182"/>
              <a:gd name="connsiteX156" fmla="*/ 315469 w 1240182"/>
              <a:gd name="connsiteY156" fmla="*/ 230477 h 1240182"/>
              <a:gd name="connsiteX157" fmla="*/ 315655 w 1240182"/>
              <a:gd name="connsiteY157" fmla="*/ 230743 h 1240182"/>
              <a:gd name="connsiteX158" fmla="*/ 320329 w 1240182"/>
              <a:gd name="connsiteY158" fmla="*/ 255515 h 1240182"/>
              <a:gd name="connsiteX159" fmla="*/ 311604 w 1240182"/>
              <a:gd name="connsiteY159" fmla="*/ 287922 h 1240182"/>
              <a:gd name="connsiteX160" fmla="*/ 370185 w 1240182"/>
              <a:gd name="connsiteY160" fmla="*/ 347750 h 1240182"/>
              <a:gd name="connsiteX161" fmla="*/ 604511 w 1240182"/>
              <a:gd name="connsiteY161" fmla="*/ 249283 h 1240182"/>
              <a:gd name="connsiteX162" fmla="*/ 604511 w 1240182"/>
              <a:gd name="connsiteY162" fmla="*/ 167020 h 1240182"/>
              <a:gd name="connsiteX163" fmla="*/ 541236 w 1240182"/>
              <a:gd name="connsiteY163" fmla="*/ 113385 h 1240182"/>
              <a:gd name="connsiteX164" fmla="*/ 539070 w 1240182"/>
              <a:gd name="connsiteY164" fmla="*/ 101636 h 1240182"/>
              <a:gd name="connsiteX165" fmla="*/ 535958 w 1240182"/>
              <a:gd name="connsiteY165" fmla="*/ 84756 h 1240182"/>
              <a:gd name="connsiteX166" fmla="*/ 620714 w 1240182"/>
              <a:gd name="connsiteY166" fmla="*/ 0 h 124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240182" h="1240182">
                <a:moveTo>
                  <a:pt x="620714" y="1103076"/>
                </a:moveTo>
                <a:cubicBezTo>
                  <a:pt x="592047" y="1103076"/>
                  <a:pt x="568365" y="1126758"/>
                  <a:pt x="568365" y="1156672"/>
                </a:cubicBezTo>
                <a:cubicBezTo>
                  <a:pt x="568365" y="1185340"/>
                  <a:pt x="592047" y="1207775"/>
                  <a:pt x="620714" y="1207775"/>
                </a:cubicBezTo>
                <a:cubicBezTo>
                  <a:pt x="649382" y="1207775"/>
                  <a:pt x="673064" y="1185340"/>
                  <a:pt x="673064" y="1156672"/>
                </a:cubicBezTo>
                <a:cubicBezTo>
                  <a:pt x="673064" y="1126758"/>
                  <a:pt x="649382" y="1103076"/>
                  <a:pt x="620714" y="1103076"/>
                </a:cubicBezTo>
                <a:close/>
                <a:moveTo>
                  <a:pt x="984667" y="952260"/>
                </a:moveTo>
                <a:lnTo>
                  <a:pt x="963188" y="961807"/>
                </a:lnTo>
                <a:lnTo>
                  <a:pt x="962232" y="962232"/>
                </a:lnTo>
                <a:cubicBezTo>
                  <a:pt x="955999" y="967217"/>
                  <a:pt x="953507" y="975942"/>
                  <a:pt x="953507" y="984667"/>
                </a:cubicBezTo>
                <a:cubicBezTo>
                  <a:pt x="953507" y="993392"/>
                  <a:pt x="955999" y="1000870"/>
                  <a:pt x="962232" y="1007102"/>
                </a:cubicBezTo>
                <a:cubicBezTo>
                  <a:pt x="974696" y="1018320"/>
                  <a:pt x="995885" y="1018320"/>
                  <a:pt x="1007102" y="1007102"/>
                </a:cubicBezTo>
                <a:cubicBezTo>
                  <a:pt x="1013335" y="1000870"/>
                  <a:pt x="1017074" y="993392"/>
                  <a:pt x="1017074" y="984667"/>
                </a:cubicBezTo>
                <a:cubicBezTo>
                  <a:pt x="1017074" y="975942"/>
                  <a:pt x="1013335" y="967217"/>
                  <a:pt x="1007102" y="962232"/>
                </a:cubicBezTo>
                <a:cubicBezTo>
                  <a:pt x="1000870" y="955999"/>
                  <a:pt x="993392" y="952260"/>
                  <a:pt x="984667" y="952260"/>
                </a:cubicBezTo>
                <a:close/>
                <a:moveTo>
                  <a:pt x="255515" y="952260"/>
                </a:moveTo>
                <a:cubicBezTo>
                  <a:pt x="248037" y="952260"/>
                  <a:pt x="239312" y="955999"/>
                  <a:pt x="233080" y="962232"/>
                </a:cubicBezTo>
                <a:cubicBezTo>
                  <a:pt x="228094" y="967217"/>
                  <a:pt x="224355" y="975942"/>
                  <a:pt x="224355" y="984667"/>
                </a:cubicBezTo>
                <a:cubicBezTo>
                  <a:pt x="224355" y="993392"/>
                  <a:pt x="228094" y="1000870"/>
                  <a:pt x="233080" y="1007102"/>
                </a:cubicBezTo>
                <a:cubicBezTo>
                  <a:pt x="245544" y="1018320"/>
                  <a:pt x="266733" y="1018320"/>
                  <a:pt x="279197" y="1007102"/>
                </a:cubicBezTo>
                <a:cubicBezTo>
                  <a:pt x="284183" y="1000870"/>
                  <a:pt x="287922" y="993392"/>
                  <a:pt x="287922" y="984667"/>
                </a:cubicBezTo>
                <a:cubicBezTo>
                  <a:pt x="287922" y="975942"/>
                  <a:pt x="284183" y="967217"/>
                  <a:pt x="279197" y="962232"/>
                </a:cubicBezTo>
                <a:cubicBezTo>
                  <a:pt x="272965" y="955999"/>
                  <a:pt x="264240" y="952260"/>
                  <a:pt x="255515" y="952260"/>
                </a:cubicBezTo>
                <a:close/>
                <a:moveTo>
                  <a:pt x="533307" y="635530"/>
                </a:moveTo>
                <a:cubicBezTo>
                  <a:pt x="489913" y="635530"/>
                  <a:pt x="453959" y="671836"/>
                  <a:pt x="453959" y="716905"/>
                </a:cubicBezTo>
                <a:lnTo>
                  <a:pt x="453959" y="819562"/>
                </a:lnTo>
                <a:cubicBezTo>
                  <a:pt x="453959" y="830829"/>
                  <a:pt x="463877" y="839593"/>
                  <a:pt x="473796" y="839593"/>
                </a:cubicBezTo>
                <a:lnTo>
                  <a:pt x="766391" y="839593"/>
                </a:lnTo>
                <a:cubicBezTo>
                  <a:pt x="776310" y="839593"/>
                  <a:pt x="786228" y="830829"/>
                  <a:pt x="786228" y="819562"/>
                </a:cubicBezTo>
                <a:lnTo>
                  <a:pt x="786228" y="716905"/>
                </a:lnTo>
                <a:cubicBezTo>
                  <a:pt x="786228" y="671836"/>
                  <a:pt x="750274" y="635530"/>
                  <a:pt x="705640" y="635530"/>
                </a:cubicBezTo>
                <a:close/>
                <a:moveTo>
                  <a:pt x="533307" y="604232"/>
                </a:moveTo>
                <a:lnTo>
                  <a:pt x="705640" y="604232"/>
                </a:lnTo>
                <a:cubicBezTo>
                  <a:pt x="767631" y="604232"/>
                  <a:pt x="817223" y="654309"/>
                  <a:pt x="817223" y="716905"/>
                </a:cubicBezTo>
                <a:lnTo>
                  <a:pt x="817223" y="819562"/>
                </a:lnTo>
                <a:cubicBezTo>
                  <a:pt x="817223" y="848356"/>
                  <a:pt x="794907" y="872142"/>
                  <a:pt x="766391" y="872142"/>
                </a:cubicBezTo>
                <a:lnTo>
                  <a:pt x="473796" y="872142"/>
                </a:lnTo>
                <a:cubicBezTo>
                  <a:pt x="445280" y="872142"/>
                  <a:pt x="422963" y="848356"/>
                  <a:pt x="422963" y="819562"/>
                </a:cubicBezTo>
                <a:lnTo>
                  <a:pt x="422963" y="716905"/>
                </a:lnTo>
                <a:cubicBezTo>
                  <a:pt x="422963" y="654309"/>
                  <a:pt x="472556" y="604232"/>
                  <a:pt x="533307" y="604232"/>
                </a:cubicBezTo>
                <a:close/>
                <a:moveTo>
                  <a:pt x="1156672" y="567118"/>
                </a:moveTo>
                <a:cubicBezTo>
                  <a:pt x="1128005" y="567118"/>
                  <a:pt x="1104323" y="592047"/>
                  <a:pt x="1104323" y="620714"/>
                </a:cubicBezTo>
                <a:cubicBezTo>
                  <a:pt x="1104323" y="648135"/>
                  <a:pt x="1128005" y="671817"/>
                  <a:pt x="1156672" y="671817"/>
                </a:cubicBezTo>
                <a:cubicBezTo>
                  <a:pt x="1185339" y="671817"/>
                  <a:pt x="1209021" y="648135"/>
                  <a:pt x="1209021" y="620714"/>
                </a:cubicBezTo>
                <a:cubicBezTo>
                  <a:pt x="1209021" y="592047"/>
                  <a:pt x="1185339" y="567118"/>
                  <a:pt x="1156672" y="567118"/>
                </a:cubicBezTo>
                <a:close/>
                <a:moveTo>
                  <a:pt x="84756" y="567118"/>
                </a:moveTo>
                <a:cubicBezTo>
                  <a:pt x="56089" y="567118"/>
                  <a:pt x="32407" y="592047"/>
                  <a:pt x="32407" y="620714"/>
                </a:cubicBezTo>
                <a:cubicBezTo>
                  <a:pt x="32407" y="648135"/>
                  <a:pt x="56089" y="671817"/>
                  <a:pt x="84756" y="671817"/>
                </a:cubicBezTo>
                <a:cubicBezTo>
                  <a:pt x="113424" y="671817"/>
                  <a:pt x="137106" y="648135"/>
                  <a:pt x="137106" y="620714"/>
                </a:cubicBezTo>
                <a:cubicBezTo>
                  <a:pt x="137106" y="592047"/>
                  <a:pt x="113424" y="567118"/>
                  <a:pt x="84756" y="567118"/>
                </a:cubicBezTo>
                <a:close/>
                <a:moveTo>
                  <a:pt x="620092" y="361972"/>
                </a:moveTo>
                <a:cubicBezTo>
                  <a:pt x="571753" y="361972"/>
                  <a:pt x="532091" y="400593"/>
                  <a:pt x="532091" y="449181"/>
                </a:cubicBezTo>
                <a:cubicBezTo>
                  <a:pt x="532091" y="499015"/>
                  <a:pt x="571753" y="537636"/>
                  <a:pt x="620092" y="537636"/>
                </a:cubicBezTo>
                <a:cubicBezTo>
                  <a:pt x="668431" y="537636"/>
                  <a:pt x="708093" y="499015"/>
                  <a:pt x="708093" y="449181"/>
                </a:cubicBezTo>
                <a:cubicBezTo>
                  <a:pt x="708093" y="400593"/>
                  <a:pt x="668431" y="361972"/>
                  <a:pt x="620092" y="361972"/>
                </a:cubicBezTo>
                <a:close/>
                <a:moveTo>
                  <a:pt x="620092" y="329580"/>
                </a:moveTo>
                <a:cubicBezTo>
                  <a:pt x="685783" y="329580"/>
                  <a:pt x="740319" y="383151"/>
                  <a:pt x="740319" y="449181"/>
                </a:cubicBezTo>
                <a:cubicBezTo>
                  <a:pt x="740319" y="516456"/>
                  <a:pt x="685783" y="570027"/>
                  <a:pt x="620092" y="570027"/>
                </a:cubicBezTo>
                <a:cubicBezTo>
                  <a:pt x="553162" y="570027"/>
                  <a:pt x="499865" y="516456"/>
                  <a:pt x="499865" y="449181"/>
                </a:cubicBezTo>
                <a:cubicBezTo>
                  <a:pt x="499865" y="383151"/>
                  <a:pt x="553162" y="329580"/>
                  <a:pt x="620092" y="329580"/>
                </a:cubicBezTo>
                <a:close/>
                <a:moveTo>
                  <a:pt x="620714" y="281690"/>
                </a:moveTo>
                <a:cubicBezTo>
                  <a:pt x="433752" y="281690"/>
                  <a:pt x="282936" y="433752"/>
                  <a:pt x="282936" y="620714"/>
                </a:cubicBezTo>
                <a:cubicBezTo>
                  <a:pt x="282936" y="806430"/>
                  <a:pt x="433752" y="958492"/>
                  <a:pt x="620714" y="958492"/>
                </a:cubicBezTo>
                <a:cubicBezTo>
                  <a:pt x="806430" y="958492"/>
                  <a:pt x="958492" y="806430"/>
                  <a:pt x="958492" y="620714"/>
                </a:cubicBezTo>
                <a:cubicBezTo>
                  <a:pt x="958492" y="433752"/>
                  <a:pt x="806430" y="281690"/>
                  <a:pt x="620714" y="281690"/>
                </a:cubicBezTo>
                <a:close/>
                <a:moveTo>
                  <a:pt x="984667" y="224355"/>
                </a:moveTo>
                <a:cubicBezTo>
                  <a:pt x="977189" y="224355"/>
                  <a:pt x="968464" y="226848"/>
                  <a:pt x="962232" y="233080"/>
                </a:cubicBezTo>
                <a:cubicBezTo>
                  <a:pt x="955999" y="239312"/>
                  <a:pt x="953507" y="246790"/>
                  <a:pt x="953507" y="255515"/>
                </a:cubicBezTo>
                <a:cubicBezTo>
                  <a:pt x="953507" y="264240"/>
                  <a:pt x="955999" y="271718"/>
                  <a:pt x="962232" y="277950"/>
                </a:cubicBezTo>
                <a:cubicBezTo>
                  <a:pt x="974696" y="290415"/>
                  <a:pt x="995885" y="290415"/>
                  <a:pt x="1007102" y="277950"/>
                </a:cubicBezTo>
                <a:cubicBezTo>
                  <a:pt x="1013335" y="271718"/>
                  <a:pt x="1017074" y="264240"/>
                  <a:pt x="1017074" y="255515"/>
                </a:cubicBezTo>
                <a:cubicBezTo>
                  <a:pt x="1017074" y="246790"/>
                  <a:pt x="1013335" y="239312"/>
                  <a:pt x="1007102" y="233080"/>
                </a:cubicBezTo>
                <a:cubicBezTo>
                  <a:pt x="1000870" y="226848"/>
                  <a:pt x="993392" y="224355"/>
                  <a:pt x="984667" y="224355"/>
                </a:cubicBezTo>
                <a:close/>
                <a:moveTo>
                  <a:pt x="255515" y="224355"/>
                </a:moveTo>
                <a:cubicBezTo>
                  <a:pt x="248037" y="224355"/>
                  <a:pt x="239312" y="226848"/>
                  <a:pt x="233080" y="233080"/>
                </a:cubicBezTo>
                <a:cubicBezTo>
                  <a:pt x="228094" y="239312"/>
                  <a:pt x="224355" y="246790"/>
                  <a:pt x="224355" y="255515"/>
                </a:cubicBezTo>
                <a:cubicBezTo>
                  <a:pt x="224355" y="264240"/>
                  <a:pt x="228094" y="271718"/>
                  <a:pt x="233080" y="277950"/>
                </a:cubicBezTo>
                <a:cubicBezTo>
                  <a:pt x="245544" y="290415"/>
                  <a:pt x="266733" y="290415"/>
                  <a:pt x="279197" y="277950"/>
                </a:cubicBezTo>
                <a:cubicBezTo>
                  <a:pt x="284183" y="271718"/>
                  <a:pt x="287922" y="264240"/>
                  <a:pt x="287922" y="255515"/>
                </a:cubicBezTo>
                <a:lnTo>
                  <a:pt x="285010" y="248028"/>
                </a:lnTo>
                <a:lnTo>
                  <a:pt x="279197" y="233080"/>
                </a:lnTo>
                <a:cubicBezTo>
                  <a:pt x="272965" y="226848"/>
                  <a:pt x="264240" y="224355"/>
                  <a:pt x="255515" y="224355"/>
                </a:cubicBezTo>
                <a:close/>
                <a:moveTo>
                  <a:pt x="620714" y="32407"/>
                </a:moveTo>
                <a:cubicBezTo>
                  <a:pt x="592047" y="32407"/>
                  <a:pt x="568365" y="56089"/>
                  <a:pt x="568365" y="84756"/>
                </a:cubicBezTo>
                <a:cubicBezTo>
                  <a:pt x="568365" y="112177"/>
                  <a:pt x="592047" y="135859"/>
                  <a:pt x="620714" y="135859"/>
                </a:cubicBezTo>
                <a:cubicBezTo>
                  <a:pt x="649382" y="135859"/>
                  <a:pt x="673064" y="112177"/>
                  <a:pt x="673064" y="84756"/>
                </a:cubicBezTo>
                <a:cubicBezTo>
                  <a:pt x="673064" y="56089"/>
                  <a:pt x="649382" y="32407"/>
                  <a:pt x="620714" y="32407"/>
                </a:cubicBezTo>
                <a:close/>
                <a:moveTo>
                  <a:pt x="620714" y="0"/>
                </a:moveTo>
                <a:cubicBezTo>
                  <a:pt x="668078" y="0"/>
                  <a:pt x="704224" y="37393"/>
                  <a:pt x="704224" y="84756"/>
                </a:cubicBezTo>
                <a:cubicBezTo>
                  <a:pt x="704224" y="124642"/>
                  <a:pt x="675556" y="159541"/>
                  <a:pt x="636918" y="167020"/>
                </a:cubicBezTo>
                <a:lnTo>
                  <a:pt x="636918" y="249283"/>
                </a:lnTo>
                <a:cubicBezTo>
                  <a:pt x="726659" y="254269"/>
                  <a:pt x="808923" y="290415"/>
                  <a:pt x="869997" y="347750"/>
                </a:cubicBezTo>
                <a:lnTo>
                  <a:pt x="929825" y="287922"/>
                </a:lnTo>
                <a:cubicBezTo>
                  <a:pt x="924839" y="277950"/>
                  <a:pt x="921100" y="266733"/>
                  <a:pt x="921100" y="255515"/>
                </a:cubicBezTo>
                <a:cubicBezTo>
                  <a:pt x="921100" y="238065"/>
                  <a:pt x="927332" y="221862"/>
                  <a:pt x="939796" y="210644"/>
                </a:cubicBezTo>
                <a:cubicBezTo>
                  <a:pt x="952260" y="198180"/>
                  <a:pt x="968464" y="191948"/>
                  <a:pt x="984667" y="191948"/>
                </a:cubicBezTo>
                <a:cubicBezTo>
                  <a:pt x="1002117" y="191948"/>
                  <a:pt x="1018320" y="198180"/>
                  <a:pt x="1030784" y="210644"/>
                </a:cubicBezTo>
                <a:cubicBezTo>
                  <a:pt x="1042002" y="221862"/>
                  <a:pt x="1049480" y="238065"/>
                  <a:pt x="1049480" y="255515"/>
                </a:cubicBezTo>
                <a:cubicBezTo>
                  <a:pt x="1049480" y="272965"/>
                  <a:pt x="1042002" y="289168"/>
                  <a:pt x="1030784" y="300386"/>
                </a:cubicBezTo>
                <a:cubicBezTo>
                  <a:pt x="1018320" y="312850"/>
                  <a:pt x="1002117" y="320329"/>
                  <a:pt x="984667" y="320329"/>
                </a:cubicBezTo>
                <a:cubicBezTo>
                  <a:pt x="973449" y="320329"/>
                  <a:pt x="962232" y="316589"/>
                  <a:pt x="952260" y="310357"/>
                </a:cubicBezTo>
                <a:lnTo>
                  <a:pt x="892432" y="370185"/>
                </a:lnTo>
                <a:cubicBezTo>
                  <a:pt x="949767" y="432506"/>
                  <a:pt x="987160" y="513523"/>
                  <a:pt x="990899" y="603264"/>
                </a:cubicBezTo>
                <a:lnTo>
                  <a:pt x="1074409" y="603264"/>
                </a:lnTo>
                <a:cubicBezTo>
                  <a:pt x="1081887" y="564626"/>
                  <a:pt x="1115540" y="535958"/>
                  <a:pt x="1156672" y="535958"/>
                </a:cubicBezTo>
                <a:cubicBezTo>
                  <a:pt x="1204036" y="535958"/>
                  <a:pt x="1240182" y="573350"/>
                  <a:pt x="1240182" y="620714"/>
                </a:cubicBezTo>
                <a:cubicBezTo>
                  <a:pt x="1240182" y="666832"/>
                  <a:pt x="1204036" y="705470"/>
                  <a:pt x="1156672" y="705470"/>
                </a:cubicBezTo>
                <a:cubicBezTo>
                  <a:pt x="1115540" y="705470"/>
                  <a:pt x="1081887" y="675556"/>
                  <a:pt x="1074409" y="636918"/>
                </a:cubicBezTo>
                <a:lnTo>
                  <a:pt x="990899" y="636918"/>
                </a:lnTo>
                <a:cubicBezTo>
                  <a:pt x="987160" y="726659"/>
                  <a:pt x="949767" y="807676"/>
                  <a:pt x="892432" y="869997"/>
                </a:cubicBezTo>
                <a:lnTo>
                  <a:pt x="952260" y="928578"/>
                </a:lnTo>
                <a:cubicBezTo>
                  <a:pt x="962232" y="923593"/>
                  <a:pt x="973449" y="921100"/>
                  <a:pt x="984667" y="921100"/>
                </a:cubicBezTo>
                <a:cubicBezTo>
                  <a:pt x="1002117" y="921100"/>
                  <a:pt x="1018320" y="927332"/>
                  <a:pt x="1030784" y="938550"/>
                </a:cubicBezTo>
                <a:cubicBezTo>
                  <a:pt x="1042002" y="951014"/>
                  <a:pt x="1049480" y="967217"/>
                  <a:pt x="1049480" y="984667"/>
                </a:cubicBezTo>
                <a:cubicBezTo>
                  <a:pt x="1049480" y="1002117"/>
                  <a:pt x="1042002" y="1017074"/>
                  <a:pt x="1030784" y="1029538"/>
                </a:cubicBezTo>
                <a:cubicBezTo>
                  <a:pt x="1018320" y="1042002"/>
                  <a:pt x="1002117" y="1048234"/>
                  <a:pt x="984667" y="1048234"/>
                </a:cubicBezTo>
                <a:cubicBezTo>
                  <a:pt x="968464" y="1048234"/>
                  <a:pt x="952260" y="1042002"/>
                  <a:pt x="939796" y="1029538"/>
                </a:cubicBezTo>
                <a:cubicBezTo>
                  <a:pt x="927332" y="1017074"/>
                  <a:pt x="921100" y="1002117"/>
                  <a:pt x="921100" y="984667"/>
                </a:cubicBezTo>
                <a:lnTo>
                  <a:pt x="927348" y="961460"/>
                </a:lnTo>
                <a:lnTo>
                  <a:pt x="929825" y="952260"/>
                </a:lnTo>
                <a:lnTo>
                  <a:pt x="869997" y="893679"/>
                </a:lnTo>
                <a:cubicBezTo>
                  <a:pt x="854729" y="908012"/>
                  <a:pt x="838136" y="920944"/>
                  <a:pt x="820433" y="932337"/>
                </a:cubicBezTo>
                <a:lnTo>
                  <a:pt x="767740" y="959915"/>
                </a:lnTo>
                <a:lnTo>
                  <a:pt x="764208" y="961764"/>
                </a:lnTo>
                <a:cubicBezTo>
                  <a:pt x="724790" y="978123"/>
                  <a:pt x="681788" y="987783"/>
                  <a:pt x="636918" y="989653"/>
                </a:cubicBezTo>
                <a:lnTo>
                  <a:pt x="636918" y="1073162"/>
                </a:lnTo>
                <a:cubicBezTo>
                  <a:pt x="675556" y="1080641"/>
                  <a:pt x="704224" y="1115540"/>
                  <a:pt x="704224" y="1156672"/>
                </a:cubicBezTo>
                <a:cubicBezTo>
                  <a:pt x="704224" y="1202789"/>
                  <a:pt x="668078" y="1240182"/>
                  <a:pt x="620714" y="1240182"/>
                </a:cubicBezTo>
                <a:cubicBezTo>
                  <a:pt x="573350" y="1240182"/>
                  <a:pt x="535958" y="1202789"/>
                  <a:pt x="535958" y="1156672"/>
                </a:cubicBezTo>
                <a:cubicBezTo>
                  <a:pt x="535958" y="1115540"/>
                  <a:pt x="565872" y="1080641"/>
                  <a:pt x="604511" y="1073162"/>
                </a:cubicBezTo>
                <a:lnTo>
                  <a:pt x="604511" y="989653"/>
                </a:lnTo>
                <a:cubicBezTo>
                  <a:pt x="514769" y="985913"/>
                  <a:pt x="432506" y="951014"/>
                  <a:pt x="370185" y="893679"/>
                </a:cubicBezTo>
                <a:lnTo>
                  <a:pt x="311604" y="952260"/>
                </a:lnTo>
                <a:cubicBezTo>
                  <a:pt x="316589" y="962232"/>
                  <a:pt x="320329" y="973449"/>
                  <a:pt x="320329" y="984667"/>
                </a:cubicBezTo>
                <a:cubicBezTo>
                  <a:pt x="320329" y="1002117"/>
                  <a:pt x="314096" y="1017074"/>
                  <a:pt x="301632" y="1029538"/>
                </a:cubicBezTo>
                <a:cubicBezTo>
                  <a:pt x="289168" y="1042002"/>
                  <a:pt x="272965" y="1048234"/>
                  <a:pt x="255515" y="1048234"/>
                </a:cubicBezTo>
                <a:cubicBezTo>
                  <a:pt x="239312" y="1048234"/>
                  <a:pt x="223108" y="1042002"/>
                  <a:pt x="210644" y="1029538"/>
                </a:cubicBezTo>
                <a:cubicBezTo>
                  <a:pt x="198180" y="1017074"/>
                  <a:pt x="191948" y="1002117"/>
                  <a:pt x="191948" y="984667"/>
                </a:cubicBezTo>
                <a:cubicBezTo>
                  <a:pt x="191948" y="967217"/>
                  <a:pt x="198180" y="951014"/>
                  <a:pt x="210644" y="938550"/>
                </a:cubicBezTo>
                <a:cubicBezTo>
                  <a:pt x="223108" y="927332"/>
                  <a:pt x="239312" y="921100"/>
                  <a:pt x="255515" y="921100"/>
                </a:cubicBezTo>
                <a:cubicBezTo>
                  <a:pt x="267979" y="921100"/>
                  <a:pt x="279197" y="923593"/>
                  <a:pt x="289168" y="928578"/>
                </a:cubicBezTo>
                <a:lnTo>
                  <a:pt x="347750" y="869997"/>
                </a:lnTo>
                <a:cubicBezTo>
                  <a:pt x="290415" y="807676"/>
                  <a:pt x="254269" y="726659"/>
                  <a:pt x="250529" y="636918"/>
                </a:cubicBezTo>
                <a:lnTo>
                  <a:pt x="167020" y="636918"/>
                </a:lnTo>
                <a:cubicBezTo>
                  <a:pt x="159541" y="675556"/>
                  <a:pt x="125888" y="705470"/>
                  <a:pt x="84756" y="705470"/>
                </a:cubicBezTo>
                <a:cubicBezTo>
                  <a:pt x="37393" y="705470"/>
                  <a:pt x="0" y="666832"/>
                  <a:pt x="0" y="620714"/>
                </a:cubicBezTo>
                <a:cubicBezTo>
                  <a:pt x="0" y="573350"/>
                  <a:pt x="37393" y="535958"/>
                  <a:pt x="84756" y="535958"/>
                </a:cubicBezTo>
                <a:cubicBezTo>
                  <a:pt x="125888" y="535958"/>
                  <a:pt x="159541" y="564626"/>
                  <a:pt x="167020" y="603264"/>
                </a:cubicBezTo>
                <a:lnTo>
                  <a:pt x="250529" y="603264"/>
                </a:lnTo>
                <a:cubicBezTo>
                  <a:pt x="254269" y="513523"/>
                  <a:pt x="290415" y="432506"/>
                  <a:pt x="347750" y="370185"/>
                </a:cubicBezTo>
                <a:lnTo>
                  <a:pt x="289168" y="310357"/>
                </a:lnTo>
                <a:cubicBezTo>
                  <a:pt x="279197" y="316589"/>
                  <a:pt x="267979" y="320329"/>
                  <a:pt x="255515" y="320329"/>
                </a:cubicBezTo>
                <a:cubicBezTo>
                  <a:pt x="239312" y="320329"/>
                  <a:pt x="223108" y="312850"/>
                  <a:pt x="210644" y="300386"/>
                </a:cubicBezTo>
                <a:cubicBezTo>
                  <a:pt x="198180" y="289168"/>
                  <a:pt x="191948" y="272965"/>
                  <a:pt x="191948" y="255515"/>
                </a:cubicBezTo>
                <a:cubicBezTo>
                  <a:pt x="191948" y="238065"/>
                  <a:pt x="198180" y="221862"/>
                  <a:pt x="210644" y="210644"/>
                </a:cubicBezTo>
                <a:cubicBezTo>
                  <a:pt x="223108" y="198180"/>
                  <a:pt x="239312" y="191948"/>
                  <a:pt x="255515" y="191948"/>
                </a:cubicBezTo>
                <a:cubicBezTo>
                  <a:pt x="272965" y="191948"/>
                  <a:pt x="289168" y="198180"/>
                  <a:pt x="301632" y="210644"/>
                </a:cubicBezTo>
                <a:lnTo>
                  <a:pt x="315469" y="230477"/>
                </a:lnTo>
                <a:lnTo>
                  <a:pt x="315655" y="230743"/>
                </a:lnTo>
                <a:cubicBezTo>
                  <a:pt x="318771" y="238377"/>
                  <a:pt x="320329" y="246790"/>
                  <a:pt x="320329" y="255515"/>
                </a:cubicBezTo>
                <a:cubicBezTo>
                  <a:pt x="320329" y="266733"/>
                  <a:pt x="316589" y="277950"/>
                  <a:pt x="311604" y="287922"/>
                </a:cubicBezTo>
                <a:lnTo>
                  <a:pt x="370185" y="347750"/>
                </a:lnTo>
                <a:cubicBezTo>
                  <a:pt x="432506" y="290415"/>
                  <a:pt x="514769" y="254269"/>
                  <a:pt x="604511" y="249283"/>
                </a:cubicBezTo>
                <a:lnTo>
                  <a:pt x="604511" y="167020"/>
                </a:lnTo>
                <a:cubicBezTo>
                  <a:pt x="575532" y="161411"/>
                  <a:pt x="551461" y="140378"/>
                  <a:pt x="541236" y="113385"/>
                </a:cubicBezTo>
                <a:lnTo>
                  <a:pt x="539070" y="101636"/>
                </a:lnTo>
                <a:lnTo>
                  <a:pt x="535958" y="84756"/>
                </a:lnTo>
                <a:cubicBezTo>
                  <a:pt x="535958" y="37393"/>
                  <a:pt x="573350" y="0"/>
                  <a:pt x="620714" y="0"/>
                </a:cubicBezTo>
                <a:close/>
              </a:path>
            </a:pathLst>
          </a:custGeom>
          <a:solidFill>
            <a:schemeClr val="accent2"/>
          </a:solidFill>
          <a:ln>
            <a:noFill/>
          </a:ln>
          <a:effectLst/>
        </p:spPr>
        <p:txBody>
          <a:bodyPr wrap="square" anchor="ctr">
            <a:noAutofit/>
          </a:bodyPr>
          <a:lstStyle/>
          <a:p>
            <a:endParaRPr lang="en-US" dirty="0"/>
          </a:p>
        </p:txBody>
      </p:sp>
      <p:sp>
        <p:nvSpPr>
          <p:cNvPr id="19" name="Freeform 168">
            <a:extLst>
              <a:ext uri="{FF2B5EF4-FFF2-40B4-BE49-F238E27FC236}">
                <a16:creationId xmlns:a16="http://schemas.microsoft.com/office/drawing/2014/main" id="{4299B64D-E30A-E847-A042-5A2DB20FA7D0}"/>
              </a:ext>
            </a:extLst>
          </p:cNvPr>
          <p:cNvSpPr>
            <a:spLocks noChangeArrowheads="1"/>
          </p:cNvSpPr>
          <p:nvPr/>
        </p:nvSpPr>
        <p:spPr bwMode="auto">
          <a:xfrm>
            <a:off x="7345669" y="2003557"/>
            <a:ext cx="1840171" cy="1653407"/>
          </a:xfrm>
          <a:prstGeom prst="round2SameRect">
            <a:avLst/>
          </a:prstGeom>
          <a:solidFill>
            <a:schemeClr val="accent4">
              <a:lumMod val="60000"/>
              <a:lumOff val="40000"/>
              <a:alpha val="50000"/>
            </a:schemeClr>
          </a:solidFill>
          <a:ln>
            <a:noFill/>
          </a:ln>
          <a:effectLst/>
        </p:spPr>
        <p:txBody>
          <a:bodyPr wrap="none" anchor="ctr"/>
          <a:lstStyle/>
          <a:p>
            <a:endParaRPr lang="en-US" dirty="0"/>
          </a:p>
        </p:txBody>
      </p:sp>
      <p:sp>
        <p:nvSpPr>
          <p:cNvPr id="20" name="Freeform 169">
            <a:extLst>
              <a:ext uri="{FF2B5EF4-FFF2-40B4-BE49-F238E27FC236}">
                <a16:creationId xmlns:a16="http://schemas.microsoft.com/office/drawing/2014/main" id="{A977EADC-ED32-D14C-A1F2-C7A442DBB8E1}"/>
              </a:ext>
            </a:extLst>
          </p:cNvPr>
          <p:cNvSpPr>
            <a:spLocks noChangeArrowheads="1"/>
          </p:cNvSpPr>
          <p:nvPr/>
        </p:nvSpPr>
        <p:spPr bwMode="auto">
          <a:xfrm>
            <a:off x="7180877" y="2833007"/>
            <a:ext cx="2169754" cy="3287587"/>
          </a:xfrm>
          <a:custGeom>
            <a:avLst/>
            <a:gdLst>
              <a:gd name="T0" fmla="*/ 2612 w 3484"/>
              <a:gd name="T1" fmla="*/ 0 h 5280"/>
              <a:gd name="T2" fmla="*/ 2612 w 3484"/>
              <a:gd name="T3" fmla="*/ 0 h 5280"/>
              <a:gd name="T4" fmla="*/ 2623 w 3484"/>
              <a:gd name="T5" fmla="*/ 141 h 5280"/>
              <a:gd name="T6" fmla="*/ 2623 w 3484"/>
              <a:gd name="T7" fmla="*/ 141 h 5280"/>
              <a:gd name="T8" fmla="*/ 1742 w 3484"/>
              <a:gd name="T9" fmla="*/ 1021 h 5280"/>
              <a:gd name="T10" fmla="*/ 1742 w 3484"/>
              <a:gd name="T11" fmla="*/ 1021 h 5280"/>
              <a:gd name="T12" fmla="*/ 860 w 3484"/>
              <a:gd name="T13" fmla="*/ 141 h 5280"/>
              <a:gd name="T14" fmla="*/ 860 w 3484"/>
              <a:gd name="T15" fmla="*/ 141 h 5280"/>
              <a:gd name="T16" fmla="*/ 871 w 3484"/>
              <a:gd name="T17" fmla="*/ 0 h 5280"/>
              <a:gd name="T18" fmla="*/ 0 w 3484"/>
              <a:gd name="T19" fmla="*/ 0 h 5280"/>
              <a:gd name="T20" fmla="*/ 0 w 3484"/>
              <a:gd name="T21" fmla="*/ 5279 h 5280"/>
              <a:gd name="T22" fmla="*/ 3483 w 3484"/>
              <a:gd name="T23" fmla="*/ 5279 h 5280"/>
              <a:gd name="T24" fmla="*/ 3483 w 3484"/>
              <a:gd name="T25" fmla="*/ 0 h 5280"/>
              <a:gd name="T26" fmla="*/ 2612 w 3484"/>
              <a:gd name="T27" fmla="*/ 0 h 5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4" h="5280">
                <a:moveTo>
                  <a:pt x="2612" y="0"/>
                </a:moveTo>
                <a:lnTo>
                  <a:pt x="2612" y="0"/>
                </a:lnTo>
                <a:cubicBezTo>
                  <a:pt x="2619" y="46"/>
                  <a:pt x="2623" y="92"/>
                  <a:pt x="2623" y="141"/>
                </a:cubicBezTo>
                <a:lnTo>
                  <a:pt x="2623" y="141"/>
                </a:lnTo>
                <a:cubicBezTo>
                  <a:pt x="2623" y="627"/>
                  <a:pt x="2228" y="1021"/>
                  <a:pt x="1742" y="1021"/>
                </a:cubicBezTo>
                <a:lnTo>
                  <a:pt x="1742" y="1021"/>
                </a:lnTo>
                <a:cubicBezTo>
                  <a:pt x="1254" y="1021"/>
                  <a:pt x="860" y="627"/>
                  <a:pt x="860" y="141"/>
                </a:cubicBezTo>
                <a:lnTo>
                  <a:pt x="860" y="141"/>
                </a:lnTo>
                <a:cubicBezTo>
                  <a:pt x="860" y="92"/>
                  <a:pt x="864" y="46"/>
                  <a:pt x="871" y="0"/>
                </a:cubicBezTo>
                <a:lnTo>
                  <a:pt x="0" y="0"/>
                </a:lnTo>
                <a:lnTo>
                  <a:pt x="0" y="5279"/>
                </a:lnTo>
                <a:lnTo>
                  <a:pt x="3483" y="5279"/>
                </a:lnTo>
                <a:lnTo>
                  <a:pt x="3483" y="0"/>
                </a:lnTo>
                <a:lnTo>
                  <a:pt x="2612" y="0"/>
                </a:lnTo>
              </a:path>
            </a:pathLst>
          </a:custGeom>
          <a:solidFill>
            <a:schemeClr val="accent4"/>
          </a:solidFill>
          <a:ln>
            <a:noFill/>
          </a:ln>
          <a:effectLst/>
        </p:spPr>
        <p:txBody>
          <a:bodyPr wrap="none" anchor="ctr"/>
          <a:lstStyle/>
          <a:p>
            <a:endParaRPr lang="en-US" dirty="0"/>
          </a:p>
        </p:txBody>
      </p:sp>
      <p:sp>
        <p:nvSpPr>
          <p:cNvPr id="21" name="Freeform 20">
            <a:extLst>
              <a:ext uri="{FF2B5EF4-FFF2-40B4-BE49-F238E27FC236}">
                <a16:creationId xmlns:a16="http://schemas.microsoft.com/office/drawing/2014/main" id="{2EC35978-63BE-4A44-A7DE-BC6B7CF6C801}"/>
              </a:ext>
            </a:extLst>
          </p:cNvPr>
          <p:cNvSpPr>
            <a:spLocks noChangeArrowheads="1"/>
          </p:cNvSpPr>
          <p:nvPr/>
        </p:nvSpPr>
        <p:spPr bwMode="auto">
          <a:xfrm>
            <a:off x="7955397" y="2627017"/>
            <a:ext cx="620082" cy="617347"/>
          </a:xfrm>
          <a:custGeom>
            <a:avLst/>
            <a:gdLst>
              <a:gd name="connsiteX0" fmla="*/ 945474 w 1240164"/>
              <a:gd name="connsiteY0" fmla="*/ 949787 h 1234694"/>
              <a:gd name="connsiteX1" fmla="*/ 968904 w 1240164"/>
              <a:gd name="connsiteY1" fmla="*/ 949787 h 1234694"/>
              <a:gd name="connsiteX2" fmla="*/ 1026862 w 1240164"/>
              <a:gd name="connsiteY2" fmla="*/ 1010834 h 1234694"/>
              <a:gd name="connsiteX3" fmla="*/ 1042894 w 1240164"/>
              <a:gd name="connsiteY3" fmla="*/ 997129 h 1234694"/>
              <a:gd name="connsiteX4" fmla="*/ 1058924 w 1240164"/>
              <a:gd name="connsiteY4" fmla="*/ 1013325 h 1234694"/>
              <a:gd name="connsiteX5" fmla="*/ 1058924 w 1240164"/>
              <a:gd name="connsiteY5" fmla="*/ 1048209 h 1234694"/>
              <a:gd name="connsiteX6" fmla="*/ 1058924 w 1240164"/>
              <a:gd name="connsiteY6" fmla="*/ 1053193 h 1234694"/>
              <a:gd name="connsiteX7" fmla="*/ 1057690 w 1240164"/>
              <a:gd name="connsiteY7" fmla="*/ 1053193 h 1234694"/>
              <a:gd name="connsiteX8" fmla="*/ 1056458 w 1240164"/>
              <a:gd name="connsiteY8" fmla="*/ 1058176 h 1234694"/>
              <a:gd name="connsiteX9" fmla="*/ 1053992 w 1240164"/>
              <a:gd name="connsiteY9" fmla="*/ 1060668 h 1234694"/>
              <a:gd name="connsiteX10" fmla="*/ 1052758 w 1240164"/>
              <a:gd name="connsiteY10" fmla="*/ 1060668 h 1234694"/>
              <a:gd name="connsiteX11" fmla="*/ 1049058 w 1240164"/>
              <a:gd name="connsiteY11" fmla="*/ 1063160 h 1234694"/>
              <a:gd name="connsiteX12" fmla="*/ 1047826 w 1240164"/>
              <a:gd name="connsiteY12" fmla="*/ 1063160 h 1234694"/>
              <a:gd name="connsiteX13" fmla="*/ 1046592 w 1240164"/>
              <a:gd name="connsiteY13" fmla="*/ 1064405 h 1234694"/>
              <a:gd name="connsiteX14" fmla="*/ 1042894 w 1240164"/>
              <a:gd name="connsiteY14" fmla="*/ 1064405 h 1234694"/>
              <a:gd name="connsiteX15" fmla="*/ 1008366 w 1240164"/>
              <a:gd name="connsiteY15" fmla="*/ 1064405 h 1234694"/>
              <a:gd name="connsiteX16" fmla="*/ 992334 w 1240164"/>
              <a:gd name="connsiteY16" fmla="*/ 1048209 h 1234694"/>
              <a:gd name="connsiteX17" fmla="*/ 1004666 w 1240164"/>
              <a:gd name="connsiteY17" fmla="*/ 1033259 h 1234694"/>
              <a:gd name="connsiteX18" fmla="*/ 945474 w 1240164"/>
              <a:gd name="connsiteY18" fmla="*/ 973458 h 1234694"/>
              <a:gd name="connsiteX19" fmla="*/ 945474 w 1240164"/>
              <a:gd name="connsiteY19" fmla="*/ 949787 h 1234694"/>
              <a:gd name="connsiteX20" fmla="*/ 265797 w 1240164"/>
              <a:gd name="connsiteY20" fmla="*/ 949787 h 1234694"/>
              <a:gd name="connsiteX21" fmla="*/ 289227 w 1240164"/>
              <a:gd name="connsiteY21" fmla="*/ 949787 h 1234694"/>
              <a:gd name="connsiteX22" fmla="*/ 289227 w 1240164"/>
              <a:gd name="connsiteY22" fmla="*/ 973458 h 1234694"/>
              <a:gd name="connsiteX23" fmla="*/ 230036 w 1240164"/>
              <a:gd name="connsiteY23" fmla="*/ 1033259 h 1234694"/>
              <a:gd name="connsiteX24" fmla="*/ 241135 w 1240164"/>
              <a:gd name="connsiteY24" fmla="*/ 1048209 h 1234694"/>
              <a:gd name="connsiteX25" fmla="*/ 226337 w 1240164"/>
              <a:gd name="connsiteY25" fmla="*/ 1064405 h 1234694"/>
              <a:gd name="connsiteX26" fmla="*/ 191809 w 1240164"/>
              <a:gd name="connsiteY26" fmla="*/ 1064405 h 1234694"/>
              <a:gd name="connsiteX27" fmla="*/ 186876 w 1240164"/>
              <a:gd name="connsiteY27" fmla="*/ 1064405 h 1234694"/>
              <a:gd name="connsiteX28" fmla="*/ 185643 w 1240164"/>
              <a:gd name="connsiteY28" fmla="*/ 1063160 h 1234694"/>
              <a:gd name="connsiteX29" fmla="*/ 181944 w 1240164"/>
              <a:gd name="connsiteY29" fmla="*/ 1061914 h 1234694"/>
              <a:gd name="connsiteX30" fmla="*/ 179477 w 1240164"/>
              <a:gd name="connsiteY30" fmla="*/ 1059422 h 1234694"/>
              <a:gd name="connsiteX31" fmla="*/ 178244 w 1240164"/>
              <a:gd name="connsiteY31" fmla="*/ 1058176 h 1234694"/>
              <a:gd name="connsiteX32" fmla="*/ 175778 w 1240164"/>
              <a:gd name="connsiteY32" fmla="*/ 1054439 h 1234694"/>
              <a:gd name="connsiteX33" fmla="*/ 175778 w 1240164"/>
              <a:gd name="connsiteY33" fmla="*/ 1050701 h 1234694"/>
              <a:gd name="connsiteX34" fmla="*/ 175778 w 1240164"/>
              <a:gd name="connsiteY34" fmla="*/ 1049455 h 1234694"/>
              <a:gd name="connsiteX35" fmla="*/ 175778 w 1240164"/>
              <a:gd name="connsiteY35" fmla="*/ 1048209 h 1234694"/>
              <a:gd name="connsiteX36" fmla="*/ 175778 w 1240164"/>
              <a:gd name="connsiteY36" fmla="*/ 1014571 h 1234694"/>
              <a:gd name="connsiteX37" fmla="*/ 191809 w 1240164"/>
              <a:gd name="connsiteY37" fmla="*/ 997129 h 1234694"/>
              <a:gd name="connsiteX38" fmla="*/ 206607 w 1240164"/>
              <a:gd name="connsiteY38" fmla="*/ 1010834 h 1234694"/>
              <a:gd name="connsiteX39" fmla="*/ 29078 w 1240164"/>
              <a:gd name="connsiteY39" fmla="*/ 581689 h 1234694"/>
              <a:gd name="connsiteX40" fmla="*/ 51835 w 1240164"/>
              <a:gd name="connsiteY40" fmla="*/ 581689 h 1234694"/>
              <a:gd name="connsiteX41" fmla="*/ 54363 w 1240164"/>
              <a:gd name="connsiteY41" fmla="*/ 601366 h 1234694"/>
              <a:gd name="connsiteX42" fmla="*/ 141597 w 1240164"/>
              <a:gd name="connsiteY42" fmla="*/ 601366 h 1234694"/>
              <a:gd name="connsiteX43" fmla="*/ 158033 w 1240164"/>
              <a:gd name="connsiteY43" fmla="*/ 618583 h 1234694"/>
              <a:gd name="connsiteX44" fmla="*/ 141597 w 1240164"/>
              <a:gd name="connsiteY44" fmla="*/ 634570 h 1234694"/>
              <a:gd name="connsiteX45" fmla="*/ 54363 w 1240164"/>
              <a:gd name="connsiteY45" fmla="*/ 634570 h 1234694"/>
              <a:gd name="connsiteX46" fmla="*/ 51835 w 1240164"/>
              <a:gd name="connsiteY46" fmla="*/ 654246 h 1234694"/>
              <a:gd name="connsiteX47" fmla="*/ 40456 w 1240164"/>
              <a:gd name="connsiteY47" fmla="*/ 657935 h 1234694"/>
              <a:gd name="connsiteX48" fmla="*/ 29078 w 1240164"/>
              <a:gd name="connsiteY48" fmla="*/ 654246 h 1234694"/>
              <a:gd name="connsiteX49" fmla="*/ 5057 w 1240164"/>
              <a:gd name="connsiteY49" fmla="*/ 629651 h 1234694"/>
              <a:gd name="connsiteX50" fmla="*/ 1264 w 1240164"/>
              <a:gd name="connsiteY50" fmla="*/ 624732 h 1234694"/>
              <a:gd name="connsiteX51" fmla="*/ 0 w 1240164"/>
              <a:gd name="connsiteY51" fmla="*/ 622272 h 1234694"/>
              <a:gd name="connsiteX52" fmla="*/ 0 w 1240164"/>
              <a:gd name="connsiteY52" fmla="*/ 618583 h 1234694"/>
              <a:gd name="connsiteX53" fmla="*/ 0 w 1240164"/>
              <a:gd name="connsiteY53" fmla="*/ 617353 h 1234694"/>
              <a:gd name="connsiteX54" fmla="*/ 0 w 1240164"/>
              <a:gd name="connsiteY54" fmla="*/ 612434 h 1234694"/>
              <a:gd name="connsiteX55" fmla="*/ 3793 w 1240164"/>
              <a:gd name="connsiteY55" fmla="*/ 606285 h 1234694"/>
              <a:gd name="connsiteX56" fmla="*/ 5057 w 1240164"/>
              <a:gd name="connsiteY56" fmla="*/ 606285 h 1234694"/>
              <a:gd name="connsiteX57" fmla="*/ 1198916 w 1240164"/>
              <a:gd name="connsiteY57" fmla="*/ 578000 h 1234694"/>
              <a:gd name="connsiteX58" fmla="*/ 1209820 w 1240164"/>
              <a:gd name="connsiteY58" fmla="*/ 581689 h 1234694"/>
              <a:gd name="connsiteX59" fmla="*/ 1235106 w 1240164"/>
              <a:gd name="connsiteY59" fmla="*/ 606285 h 1234694"/>
              <a:gd name="connsiteX60" fmla="*/ 1238900 w 1240164"/>
              <a:gd name="connsiteY60" fmla="*/ 611204 h 1234694"/>
              <a:gd name="connsiteX61" fmla="*/ 1238900 w 1240164"/>
              <a:gd name="connsiteY61" fmla="*/ 612434 h 1234694"/>
              <a:gd name="connsiteX62" fmla="*/ 1240164 w 1240164"/>
              <a:gd name="connsiteY62" fmla="*/ 616123 h 1234694"/>
              <a:gd name="connsiteX63" fmla="*/ 1240164 w 1240164"/>
              <a:gd name="connsiteY63" fmla="*/ 618583 h 1234694"/>
              <a:gd name="connsiteX64" fmla="*/ 1238900 w 1240164"/>
              <a:gd name="connsiteY64" fmla="*/ 623502 h 1234694"/>
              <a:gd name="connsiteX65" fmla="*/ 1238900 w 1240164"/>
              <a:gd name="connsiteY65" fmla="*/ 624732 h 1234694"/>
              <a:gd name="connsiteX66" fmla="*/ 1236370 w 1240164"/>
              <a:gd name="connsiteY66" fmla="*/ 628421 h 1234694"/>
              <a:gd name="connsiteX67" fmla="*/ 1235106 w 1240164"/>
              <a:gd name="connsiteY67" fmla="*/ 629651 h 1234694"/>
              <a:gd name="connsiteX68" fmla="*/ 1209820 w 1240164"/>
              <a:gd name="connsiteY68" fmla="*/ 654246 h 1234694"/>
              <a:gd name="connsiteX69" fmla="*/ 1199706 w 1240164"/>
              <a:gd name="connsiteY69" fmla="*/ 657935 h 1234694"/>
              <a:gd name="connsiteX70" fmla="*/ 1187064 w 1240164"/>
              <a:gd name="connsiteY70" fmla="*/ 654246 h 1234694"/>
              <a:gd name="connsiteX71" fmla="*/ 1184534 w 1240164"/>
              <a:gd name="connsiteY71" fmla="*/ 634570 h 1234694"/>
              <a:gd name="connsiteX72" fmla="*/ 1099828 w 1240164"/>
              <a:gd name="connsiteY72" fmla="*/ 634570 h 1234694"/>
              <a:gd name="connsiteX73" fmla="*/ 1082126 w 1240164"/>
              <a:gd name="connsiteY73" fmla="*/ 618583 h 1234694"/>
              <a:gd name="connsiteX74" fmla="*/ 1099828 w 1240164"/>
              <a:gd name="connsiteY74" fmla="*/ 601366 h 1234694"/>
              <a:gd name="connsiteX75" fmla="*/ 1184534 w 1240164"/>
              <a:gd name="connsiteY75" fmla="*/ 601366 h 1234694"/>
              <a:gd name="connsiteX76" fmla="*/ 1187064 w 1240164"/>
              <a:gd name="connsiteY76" fmla="*/ 581689 h 1234694"/>
              <a:gd name="connsiteX77" fmla="*/ 1198916 w 1240164"/>
              <a:gd name="connsiteY77" fmla="*/ 578000 h 1234694"/>
              <a:gd name="connsiteX78" fmla="*/ 519171 w 1240164"/>
              <a:gd name="connsiteY78" fmla="*/ 334449 h 1234694"/>
              <a:gd name="connsiteX79" fmla="*/ 437442 w 1240164"/>
              <a:gd name="connsiteY79" fmla="*/ 406568 h 1234694"/>
              <a:gd name="connsiteX80" fmla="*/ 437442 w 1240164"/>
              <a:gd name="connsiteY80" fmla="*/ 440141 h 1234694"/>
              <a:gd name="connsiteX81" fmla="*/ 437442 w 1240164"/>
              <a:gd name="connsiteY81" fmla="*/ 519721 h 1234694"/>
              <a:gd name="connsiteX82" fmla="*/ 437442 w 1240164"/>
              <a:gd name="connsiteY82" fmla="*/ 736078 h 1234694"/>
              <a:gd name="connsiteX83" fmla="*/ 460970 w 1240164"/>
              <a:gd name="connsiteY83" fmla="*/ 765920 h 1234694"/>
              <a:gd name="connsiteX84" fmla="*/ 484498 w 1240164"/>
              <a:gd name="connsiteY84" fmla="*/ 736078 h 1234694"/>
              <a:gd name="connsiteX85" fmla="*/ 484498 w 1240164"/>
              <a:gd name="connsiteY85" fmla="*/ 701262 h 1234694"/>
              <a:gd name="connsiteX86" fmla="*/ 484498 w 1240164"/>
              <a:gd name="connsiteY86" fmla="*/ 426463 h 1234694"/>
              <a:gd name="connsiteX87" fmla="*/ 501834 w 1240164"/>
              <a:gd name="connsiteY87" fmla="*/ 410299 h 1234694"/>
              <a:gd name="connsiteX88" fmla="*/ 516694 w 1240164"/>
              <a:gd name="connsiteY88" fmla="*/ 426463 h 1234694"/>
              <a:gd name="connsiteX89" fmla="*/ 516694 w 1240164"/>
              <a:gd name="connsiteY89" fmla="*/ 701262 h 1234694"/>
              <a:gd name="connsiteX90" fmla="*/ 516694 w 1240164"/>
              <a:gd name="connsiteY90" fmla="*/ 736078 h 1234694"/>
              <a:gd name="connsiteX91" fmla="*/ 516694 w 1240164"/>
              <a:gd name="connsiteY91" fmla="*/ 1172522 h 1234694"/>
              <a:gd name="connsiteX92" fmla="*/ 560035 w 1240164"/>
              <a:gd name="connsiteY92" fmla="*/ 1202365 h 1234694"/>
              <a:gd name="connsiteX93" fmla="*/ 603377 w 1240164"/>
              <a:gd name="connsiteY93" fmla="*/ 1172522 h 1234694"/>
              <a:gd name="connsiteX94" fmla="*/ 603377 w 1240164"/>
              <a:gd name="connsiteY94" fmla="*/ 788302 h 1234694"/>
              <a:gd name="connsiteX95" fmla="*/ 619475 w 1240164"/>
              <a:gd name="connsiteY95" fmla="*/ 772137 h 1234694"/>
              <a:gd name="connsiteX96" fmla="*/ 635573 w 1240164"/>
              <a:gd name="connsiteY96" fmla="*/ 788302 h 1234694"/>
              <a:gd name="connsiteX97" fmla="*/ 635573 w 1240164"/>
              <a:gd name="connsiteY97" fmla="*/ 1172522 h 1234694"/>
              <a:gd name="connsiteX98" fmla="*/ 678914 w 1240164"/>
              <a:gd name="connsiteY98" fmla="*/ 1202365 h 1234694"/>
              <a:gd name="connsiteX99" fmla="*/ 722255 w 1240164"/>
              <a:gd name="connsiteY99" fmla="*/ 1172522 h 1234694"/>
              <a:gd name="connsiteX100" fmla="*/ 722255 w 1240164"/>
              <a:gd name="connsiteY100" fmla="*/ 701262 h 1234694"/>
              <a:gd name="connsiteX101" fmla="*/ 722255 w 1240164"/>
              <a:gd name="connsiteY101" fmla="*/ 426463 h 1234694"/>
              <a:gd name="connsiteX102" fmla="*/ 738353 w 1240164"/>
              <a:gd name="connsiteY102" fmla="*/ 410299 h 1234694"/>
              <a:gd name="connsiteX103" fmla="*/ 755690 w 1240164"/>
              <a:gd name="connsiteY103" fmla="*/ 426463 h 1234694"/>
              <a:gd name="connsiteX104" fmla="*/ 755690 w 1240164"/>
              <a:gd name="connsiteY104" fmla="*/ 736078 h 1234694"/>
              <a:gd name="connsiteX105" fmla="*/ 777979 w 1240164"/>
              <a:gd name="connsiteY105" fmla="*/ 765920 h 1234694"/>
              <a:gd name="connsiteX106" fmla="*/ 801507 w 1240164"/>
              <a:gd name="connsiteY106" fmla="*/ 736078 h 1234694"/>
              <a:gd name="connsiteX107" fmla="*/ 801507 w 1240164"/>
              <a:gd name="connsiteY107" fmla="*/ 519721 h 1234694"/>
              <a:gd name="connsiteX108" fmla="*/ 801507 w 1240164"/>
              <a:gd name="connsiteY108" fmla="*/ 440141 h 1234694"/>
              <a:gd name="connsiteX109" fmla="*/ 801507 w 1240164"/>
              <a:gd name="connsiteY109" fmla="*/ 406568 h 1234694"/>
              <a:gd name="connsiteX110" fmla="*/ 721017 w 1240164"/>
              <a:gd name="connsiteY110" fmla="*/ 334449 h 1234694"/>
              <a:gd name="connsiteX111" fmla="*/ 519171 w 1240164"/>
              <a:gd name="connsiteY111" fmla="*/ 302120 h 1234694"/>
              <a:gd name="connsiteX112" fmla="*/ 721017 w 1240164"/>
              <a:gd name="connsiteY112" fmla="*/ 302120 h 1234694"/>
              <a:gd name="connsiteX113" fmla="*/ 833704 w 1240164"/>
              <a:gd name="connsiteY113" fmla="*/ 406568 h 1234694"/>
              <a:gd name="connsiteX114" fmla="*/ 833704 w 1240164"/>
              <a:gd name="connsiteY114" fmla="*/ 440141 h 1234694"/>
              <a:gd name="connsiteX115" fmla="*/ 833704 w 1240164"/>
              <a:gd name="connsiteY115" fmla="*/ 519721 h 1234694"/>
              <a:gd name="connsiteX116" fmla="*/ 833704 w 1240164"/>
              <a:gd name="connsiteY116" fmla="*/ 736078 h 1234694"/>
              <a:gd name="connsiteX117" fmla="*/ 777979 w 1240164"/>
              <a:gd name="connsiteY117" fmla="*/ 798249 h 1234694"/>
              <a:gd name="connsiteX118" fmla="*/ 755690 w 1240164"/>
              <a:gd name="connsiteY118" fmla="*/ 792032 h 1234694"/>
              <a:gd name="connsiteX119" fmla="*/ 755690 w 1240164"/>
              <a:gd name="connsiteY119" fmla="*/ 1172522 h 1234694"/>
              <a:gd name="connsiteX120" fmla="*/ 678914 w 1240164"/>
              <a:gd name="connsiteY120" fmla="*/ 1234694 h 1234694"/>
              <a:gd name="connsiteX121" fmla="*/ 619475 w 1240164"/>
              <a:gd name="connsiteY121" fmla="*/ 1211069 h 1234694"/>
              <a:gd name="connsiteX122" fmla="*/ 560035 w 1240164"/>
              <a:gd name="connsiteY122" fmla="*/ 1234694 h 1234694"/>
              <a:gd name="connsiteX123" fmla="*/ 484498 w 1240164"/>
              <a:gd name="connsiteY123" fmla="*/ 1172522 h 1234694"/>
              <a:gd name="connsiteX124" fmla="*/ 484498 w 1240164"/>
              <a:gd name="connsiteY124" fmla="*/ 792032 h 1234694"/>
              <a:gd name="connsiteX125" fmla="*/ 460970 w 1240164"/>
              <a:gd name="connsiteY125" fmla="*/ 798249 h 1234694"/>
              <a:gd name="connsiteX126" fmla="*/ 406484 w 1240164"/>
              <a:gd name="connsiteY126" fmla="*/ 736078 h 1234694"/>
              <a:gd name="connsiteX127" fmla="*/ 406484 w 1240164"/>
              <a:gd name="connsiteY127" fmla="*/ 519721 h 1234694"/>
              <a:gd name="connsiteX128" fmla="*/ 406484 w 1240164"/>
              <a:gd name="connsiteY128" fmla="*/ 440141 h 1234694"/>
              <a:gd name="connsiteX129" fmla="*/ 406484 w 1240164"/>
              <a:gd name="connsiteY129" fmla="*/ 406568 h 1234694"/>
              <a:gd name="connsiteX130" fmla="*/ 519171 w 1240164"/>
              <a:gd name="connsiteY130" fmla="*/ 302120 h 1234694"/>
              <a:gd name="connsiteX131" fmla="*/ 1008366 w 1240164"/>
              <a:gd name="connsiteY131" fmla="*/ 175778 h 1234694"/>
              <a:gd name="connsiteX132" fmla="*/ 1042894 w 1240164"/>
              <a:gd name="connsiteY132" fmla="*/ 175778 h 1234694"/>
              <a:gd name="connsiteX133" fmla="*/ 1047826 w 1240164"/>
              <a:gd name="connsiteY133" fmla="*/ 175778 h 1234694"/>
              <a:gd name="connsiteX134" fmla="*/ 1052758 w 1240164"/>
              <a:gd name="connsiteY134" fmla="*/ 178270 h 1234694"/>
              <a:gd name="connsiteX135" fmla="*/ 1055224 w 1240164"/>
              <a:gd name="connsiteY135" fmla="*/ 180762 h 1234694"/>
              <a:gd name="connsiteX136" fmla="*/ 1055224 w 1240164"/>
              <a:gd name="connsiteY136" fmla="*/ 182008 h 1234694"/>
              <a:gd name="connsiteX137" fmla="*/ 1057690 w 1240164"/>
              <a:gd name="connsiteY137" fmla="*/ 185745 h 1234694"/>
              <a:gd name="connsiteX138" fmla="*/ 1058924 w 1240164"/>
              <a:gd name="connsiteY138" fmla="*/ 189483 h 1234694"/>
              <a:gd name="connsiteX139" fmla="*/ 1058924 w 1240164"/>
              <a:gd name="connsiteY139" fmla="*/ 190729 h 1234694"/>
              <a:gd name="connsiteX140" fmla="*/ 1058924 w 1240164"/>
              <a:gd name="connsiteY140" fmla="*/ 191974 h 1234694"/>
              <a:gd name="connsiteX141" fmla="*/ 1058924 w 1240164"/>
              <a:gd name="connsiteY141" fmla="*/ 226858 h 1234694"/>
              <a:gd name="connsiteX142" fmla="*/ 1042894 w 1240164"/>
              <a:gd name="connsiteY142" fmla="*/ 243054 h 1234694"/>
              <a:gd name="connsiteX143" fmla="*/ 1026862 w 1240164"/>
              <a:gd name="connsiteY143" fmla="*/ 230596 h 1234694"/>
              <a:gd name="connsiteX144" fmla="*/ 968904 w 1240164"/>
              <a:gd name="connsiteY144" fmla="*/ 290397 h 1234694"/>
              <a:gd name="connsiteX145" fmla="*/ 956574 w 1240164"/>
              <a:gd name="connsiteY145" fmla="*/ 295380 h 1234694"/>
              <a:gd name="connsiteX146" fmla="*/ 945474 w 1240164"/>
              <a:gd name="connsiteY146" fmla="*/ 290397 h 1234694"/>
              <a:gd name="connsiteX147" fmla="*/ 945474 w 1240164"/>
              <a:gd name="connsiteY147" fmla="*/ 266726 h 1234694"/>
              <a:gd name="connsiteX148" fmla="*/ 1004666 w 1240164"/>
              <a:gd name="connsiteY148" fmla="*/ 206925 h 1234694"/>
              <a:gd name="connsiteX149" fmla="*/ 992334 w 1240164"/>
              <a:gd name="connsiteY149" fmla="*/ 191974 h 1234694"/>
              <a:gd name="connsiteX150" fmla="*/ 1008366 w 1240164"/>
              <a:gd name="connsiteY150" fmla="*/ 175778 h 1234694"/>
              <a:gd name="connsiteX151" fmla="*/ 185643 w 1240164"/>
              <a:gd name="connsiteY151" fmla="*/ 175778 h 1234694"/>
              <a:gd name="connsiteX152" fmla="*/ 189343 w 1240164"/>
              <a:gd name="connsiteY152" fmla="*/ 175778 h 1234694"/>
              <a:gd name="connsiteX153" fmla="*/ 190576 w 1240164"/>
              <a:gd name="connsiteY153" fmla="*/ 175778 h 1234694"/>
              <a:gd name="connsiteX154" fmla="*/ 191809 w 1240164"/>
              <a:gd name="connsiteY154" fmla="*/ 175778 h 1234694"/>
              <a:gd name="connsiteX155" fmla="*/ 226337 w 1240164"/>
              <a:gd name="connsiteY155" fmla="*/ 175778 h 1234694"/>
              <a:gd name="connsiteX156" fmla="*/ 241135 w 1240164"/>
              <a:gd name="connsiteY156" fmla="*/ 191974 h 1234694"/>
              <a:gd name="connsiteX157" fmla="*/ 230036 w 1240164"/>
              <a:gd name="connsiteY157" fmla="*/ 206925 h 1234694"/>
              <a:gd name="connsiteX158" fmla="*/ 289227 w 1240164"/>
              <a:gd name="connsiteY158" fmla="*/ 266726 h 1234694"/>
              <a:gd name="connsiteX159" fmla="*/ 289227 w 1240164"/>
              <a:gd name="connsiteY159" fmla="*/ 290397 h 1234694"/>
              <a:gd name="connsiteX160" fmla="*/ 276896 w 1240164"/>
              <a:gd name="connsiteY160" fmla="*/ 295380 h 1234694"/>
              <a:gd name="connsiteX161" fmla="*/ 265797 w 1240164"/>
              <a:gd name="connsiteY161" fmla="*/ 290397 h 1234694"/>
              <a:gd name="connsiteX162" fmla="*/ 206607 w 1240164"/>
              <a:gd name="connsiteY162" fmla="*/ 230596 h 1234694"/>
              <a:gd name="connsiteX163" fmla="*/ 191809 w 1240164"/>
              <a:gd name="connsiteY163" fmla="*/ 243054 h 1234694"/>
              <a:gd name="connsiteX164" fmla="*/ 175778 w 1240164"/>
              <a:gd name="connsiteY164" fmla="*/ 226858 h 1234694"/>
              <a:gd name="connsiteX165" fmla="*/ 175778 w 1240164"/>
              <a:gd name="connsiteY165" fmla="*/ 191974 h 1234694"/>
              <a:gd name="connsiteX166" fmla="*/ 175778 w 1240164"/>
              <a:gd name="connsiteY166" fmla="*/ 188237 h 1234694"/>
              <a:gd name="connsiteX167" fmla="*/ 175778 w 1240164"/>
              <a:gd name="connsiteY167" fmla="*/ 185745 h 1234694"/>
              <a:gd name="connsiteX168" fmla="*/ 177011 w 1240164"/>
              <a:gd name="connsiteY168" fmla="*/ 182008 h 1234694"/>
              <a:gd name="connsiteX169" fmla="*/ 180711 w 1240164"/>
              <a:gd name="connsiteY169" fmla="*/ 179516 h 1234694"/>
              <a:gd name="connsiteX170" fmla="*/ 181944 w 1240164"/>
              <a:gd name="connsiteY170" fmla="*/ 178270 h 1234694"/>
              <a:gd name="connsiteX171" fmla="*/ 185643 w 1240164"/>
              <a:gd name="connsiteY171" fmla="*/ 175778 h 1234694"/>
              <a:gd name="connsiteX172" fmla="*/ 610344 w 1240164"/>
              <a:gd name="connsiteY172" fmla="*/ 32047 h 1234694"/>
              <a:gd name="connsiteX173" fmla="*/ 515435 w 1240164"/>
              <a:gd name="connsiteY173" fmla="*/ 125723 h 1234694"/>
              <a:gd name="connsiteX174" fmla="*/ 610344 w 1240164"/>
              <a:gd name="connsiteY174" fmla="*/ 219400 h 1234694"/>
              <a:gd name="connsiteX175" fmla="*/ 702788 w 1240164"/>
              <a:gd name="connsiteY175" fmla="*/ 125723 h 1234694"/>
              <a:gd name="connsiteX176" fmla="*/ 610344 w 1240164"/>
              <a:gd name="connsiteY176" fmla="*/ 32047 h 1234694"/>
              <a:gd name="connsiteX177" fmla="*/ 610344 w 1240164"/>
              <a:gd name="connsiteY177" fmla="*/ 0 h 1234694"/>
              <a:gd name="connsiteX178" fmla="*/ 734835 w 1240164"/>
              <a:gd name="connsiteY178" fmla="*/ 125723 h 1234694"/>
              <a:gd name="connsiteX179" fmla="*/ 610344 w 1240164"/>
              <a:gd name="connsiteY179" fmla="*/ 251448 h 1234694"/>
              <a:gd name="connsiteX180" fmla="*/ 483388 w 1240164"/>
              <a:gd name="connsiteY180" fmla="*/ 125723 h 1234694"/>
              <a:gd name="connsiteX181" fmla="*/ 610344 w 1240164"/>
              <a:gd name="connsiteY181" fmla="*/ 0 h 123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1240164" h="1234694">
                <a:moveTo>
                  <a:pt x="945474" y="949787"/>
                </a:moveTo>
                <a:cubicBezTo>
                  <a:pt x="951640" y="944803"/>
                  <a:pt x="961506" y="944803"/>
                  <a:pt x="968904" y="949787"/>
                </a:cubicBezTo>
                <a:lnTo>
                  <a:pt x="1026862" y="1010834"/>
                </a:lnTo>
                <a:cubicBezTo>
                  <a:pt x="1029328" y="1003358"/>
                  <a:pt x="1035494" y="997129"/>
                  <a:pt x="1042894" y="997129"/>
                </a:cubicBezTo>
                <a:cubicBezTo>
                  <a:pt x="1052758" y="997129"/>
                  <a:pt x="1058924" y="1004604"/>
                  <a:pt x="1058924" y="1013325"/>
                </a:cubicBezTo>
                <a:lnTo>
                  <a:pt x="1058924" y="1048209"/>
                </a:lnTo>
                <a:cubicBezTo>
                  <a:pt x="1058924" y="1049455"/>
                  <a:pt x="1058924" y="1051947"/>
                  <a:pt x="1058924" y="1053193"/>
                </a:cubicBezTo>
                <a:cubicBezTo>
                  <a:pt x="1057690" y="1053193"/>
                  <a:pt x="1057690" y="1053193"/>
                  <a:pt x="1057690" y="1053193"/>
                </a:cubicBezTo>
                <a:cubicBezTo>
                  <a:pt x="1057690" y="1055684"/>
                  <a:pt x="1057690" y="1055684"/>
                  <a:pt x="1056458" y="1058176"/>
                </a:cubicBezTo>
                <a:cubicBezTo>
                  <a:pt x="1055224" y="1059422"/>
                  <a:pt x="1053992" y="1059422"/>
                  <a:pt x="1053992" y="1060668"/>
                </a:cubicBezTo>
                <a:lnTo>
                  <a:pt x="1052758" y="1060668"/>
                </a:lnTo>
                <a:cubicBezTo>
                  <a:pt x="1052758" y="1061914"/>
                  <a:pt x="1050292" y="1063160"/>
                  <a:pt x="1049058" y="1063160"/>
                </a:cubicBezTo>
                <a:lnTo>
                  <a:pt x="1047826" y="1063160"/>
                </a:lnTo>
                <a:cubicBezTo>
                  <a:pt x="1047826" y="1064405"/>
                  <a:pt x="1046592" y="1064405"/>
                  <a:pt x="1046592" y="1064405"/>
                </a:cubicBezTo>
                <a:cubicBezTo>
                  <a:pt x="1045360" y="1064405"/>
                  <a:pt x="1044126" y="1064405"/>
                  <a:pt x="1042894" y="1064405"/>
                </a:cubicBezTo>
                <a:lnTo>
                  <a:pt x="1008366" y="1064405"/>
                </a:lnTo>
                <a:cubicBezTo>
                  <a:pt x="999734" y="1064405"/>
                  <a:pt x="992334" y="1058176"/>
                  <a:pt x="992334" y="1048209"/>
                </a:cubicBezTo>
                <a:cubicBezTo>
                  <a:pt x="992334" y="1040734"/>
                  <a:pt x="997266" y="1034505"/>
                  <a:pt x="1004666" y="1033259"/>
                </a:cubicBezTo>
                <a:lnTo>
                  <a:pt x="945474" y="973458"/>
                </a:lnTo>
                <a:cubicBezTo>
                  <a:pt x="939310" y="967229"/>
                  <a:pt x="939310" y="956016"/>
                  <a:pt x="945474" y="949787"/>
                </a:cubicBezTo>
                <a:close/>
                <a:moveTo>
                  <a:pt x="265797" y="949787"/>
                </a:moveTo>
                <a:cubicBezTo>
                  <a:pt x="273196" y="944803"/>
                  <a:pt x="283061" y="944803"/>
                  <a:pt x="289227" y="949787"/>
                </a:cubicBezTo>
                <a:cubicBezTo>
                  <a:pt x="295393" y="956016"/>
                  <a:pt x="295393" y="967229"/>
                  <a:pt x="289227" y="973458"/>
                </a:cubicBezTo>
                <a:lnTo>
                  <a:pt x="230036" y="1033259"/>
                </a:lnTo>
                <a:cubicBezTo>
                  <a:pt x="236202" y="1034505"/>
                  <a:pt x="241135" y="1040734"/>
                  <a:pt x="241135" y="1048209"/>
                </a:cubicBezTo>
                <a:cubicBezTo>
                  <a:pt x="241135" y="1058176"/>
                  <a:pt x="233736" y="1064405"/>
                  <a:pt x="226337" y="1064405"/>
                </a:cubicBezTo>
                <a:lnTo>
                  <a:pt x="191809" y="1064405"/>
                </a:lnTo>
                <a:cubicBezTo>
                  <a:pt x="189343" y="1064405"/>
                  <a:pt x="188109" y="1064405"/>
                  <a:pt x="186876" y="1064405"/>
                </a:cubicBezTo>
                <a:lnTo>
                  <a:pt x="185643" y="1063160"/>
                </a:lnTo>
                <a:cubicBezTo>
                  <a:pt x="184410" y="1063160"/>
                  <a:pt x="183177" y="1063160"/>
                  <a:pt x="181944" y="1061914"/>
                </a:cubicBezTo>
                <a:cubicBezTo>
                  <a:pt x="181944" y="1060668"/>
                  <a:pt x="179477" y="1060668"/>
                  <a:pt x="179477" y="1059422"/>
                </a:cubicBezTo>
                <a:cubicBezTo>
                  <a:pt x="179477" y="1059422"/>
                  <a:pt x="178244" y="1059422"/>
                  <a:pt x="178244" y="1058176"/>
                </a:cubicBezTo>
                <a:cubicBezTo>
                  <a:pt x="177011" y="1058176"/>
                  <a:pt x="177011" y="1055684"/>
                  <a:pt x="175778" y="1054439"/>
                </a:cubicBezTo>
                <a:cubicBezTo>
                  <a:pt x="175778" y="1053193"/>
                  <a:pt x="175778" y="1051947"/>
                  <a:pt x="175778" y="1050701"/>
                </a:cubicBezTo>
                <a:lnTo>
                  <a:pt x="175778" y="1049455"/>
                </a:lnTo>
                <a:cubicBezTo>
                  <a:pt x="175778" y="1049455"/>
                  <a:pt x="175778" y="1049455"/>
                  <a:pt x="175778" y="1048209"/>
                </a:cubicBezTo>
                <a:lnTo>
                  <a:pt x="175778" y="1014571"/>
                </a:lnTo>
                <a:cubicBezTo>
                  <a:pt x="175778" y="1004604"/>
                  <a:pt x="181944" y="997129"/>
                  <a:pt x="191809" y="997129"/>
                </a:cubicBezTo>
                <a:cubicBezTo>
                  <a:pt x="199208" y="997129"/>
                  <a:pt x="205373" y="1003358"/>
                  <a:pt x="206607" y="1010834"/>
                </a:cubicBezTo>
                <a:close/>
                <a:moveTo>
                  <a:pt x="29078" y="581689"/>
                </a:moveTo>
                <a:cubicBezTo>
                  <a:pt x="35399" y="576770"/>
                  <a:pt x="45513" y="576770"/>
                  <a:pt x="51835" y="581689"/>
                </a:cubicBezTo>
                <a:cubicBezTo>
                  <a:pt x="58156" y="587838"/>
                  <a:pt x="58156" y="595217"/>
                  <a:pt x="54363" y="601366"/>
                </a:cubicBezTo>
                <a:lnTo>
                  <a:pt x="141597" y="601366"/>
                </a:lnTo>
                <a:cubicBezTo>
                  <a:pt x="150447" y="601366"/>
                  <a:pt x="158033" y="608744"/>
                  <a:pt x="158033" y="618583"/>
                </a:cubicBezTo>
                <a:cubicBezTo>
                  <a:pt x="158033" y="625961"/>
                  <a:pt x="150447" y="634570"/>
                  <a:pt x="141597" y="634570"/>
                </a:cubicBezTo>
                <a:lnTo>
                  <a:pt x="54363" y="634570"/>
                </a:lnTo>
                <a:cubicBezTo>
                  <a:pt x="58156" y="640719"/>
                  <a:pt x="58156" y="648097"/>
                  <a:pt x="51835" y="654246"/>
                </a:cubicBezTo>
                <a:cubicBezTo>
                  <a:pt x="49306" y="656706"/>
                  <a:pt x="45513" y="657935"/>
                  <a:pt x="40456" y="657935"/>
                </a:cubicBezTo>
                <a:cubicBezTo>
                  <a:pt x="36664" y="657935"/>
                  <a:pt x="31607" y="656706"/>
                  <a:pt x="29078" y="654246"/>
                </a:cubicBezTo>
                <a:lnTo>
                  <a:pt x="5057" y="629651"/>
                </a:lnTo>
                <a:cubicBezTo>
                  <a:pt x="2529" y="628421"/>
                  <a:pt x="2529" y="625961"/>
                  <a:pt x="1264" y="624732"/>
                </a:cubicBezTo>
                <a:cubicBezTo>
                  <a:pt x="0" y="624732"/>
                  <a:pt x="0" y="623502"/>
                  <a:pt x="0" y="622272"/>
                </a:cubicBezTo>
                <a:cubicBezTo>
                  <a:pt x="0" y="622272"/>
                  <a:pt x="0" y="621042"/>
                  <a:pt x="0" y="618583"/>
                </a:cubicBezTo>
                <a:cubicBezTo>
                  <a:pt x="0" y="618583"/>
                  <a:pt x="0" y="618583"/>
                  <a:pt x="0" y="617353"/>
                </a:cubicBezTo>
                <a:cubicBezTo>
                  <a:pt x="0" y="616123"/>
                  <a:pt x="0" y="613664"/>
                  <a:pt x="0" y="612434"/>
                </a:cubicBezTo>
                <a:cubicBezTo>
                  <a:pt x="1264" y="609974"/>
                  <a:pt x="2529" y="608744"/>
                  <a:pt x="3793" y="606285"/>
                </a:cubicBezTo>
                <a:lnTo>
                  <a:pt x="5057" y="606285"/>
                </a:lnTo>
                <a:close/>
                <a:moveTo>
                  <a:pt x="1198916" y="578000"/>
                </a:moveTo>
                <a:cubicBezTo>
                  <a:pt x="1203182" y="578000"/>
                  <a:pt x="1207292" y="579230"/>
                  <a:pt x="1209820" y="581689"/>
                </a:cubicBezTo>
                <a:lnTo>
                  <a:pt x="1235106" y="606285"/>
                </a:lnTo>
                <a:cubicBezTo>
                  <a:pt x="1236370" y="607515"/>
                  <a:pt x="1237636" y="609974"/>
                  <a:pt x="1238900" y="611204"/>
                </a:cubicBezTo>
                <a:cubicBezTo>
                  <a:pt x="1238900" y="612434"/>
                  <a:pt x="1238900" y="612434"/>
                  <a:pt x="1238900" y="612434"/>
                </a:cubicBezTo>
                <a:cubicBezTo>
                  <a:pt x="1240164" y="614893"/>
                  <a:pt x="1240164" y="616123"/>
                  <a:pt x="1240164" y="616123"/>
                </a:cubicBezTo>
                <a:cubicBezTo>
                  <a:pt x="1240164" y="617353"/>
                  <a:pt x="1240164" y="618583"/>
                  <a:pt x="1240164" y="618583"/>
                </a:cubicBezTo>
                <a:cubicBezTo>
                  <a:pt x="1240164" y="621042"/>
                  <a:pt x="1240164" y="622272"/>
                  <a:pt x="1238900" y="623502"/>
                </a:cubicBezTo>
                <a:lnTo>
                  <a:pt x="1238900" y="624732"/>
                </a:lnTo>
                <a:cubicBezTo>
                  <a:pt x="1238900" y="625961"/>
                  <a:pt x="1236370" y="627191"/>
                  <a:pt x="1236370" y="628421"/>
                </a:cubicBezTo>
                <a:cubicBezTo>
                  <a:pt x="1236370" y="628421"/>
                  <a:pt x="1236370" y="628421"/>
                  <a:pt x="1235106" y="629651"/>
                </a:cubicBezTo>
                <a:lnTo>
                  <a:pt x="1209820" y="654246"/>
                </a:lnTo>
                <a:cubicBezTo>
                  <a:pt x="1207292" y="656706"/>
                  <a:pt x="1202234" y="657935"/>
                  <a:pt x="1199706" y="657935"/>
                </a:cubicBezTo>
                <a:cubicBezTo>
                  <a:pt x="1194650" y="657935"/>
                  <a:pt x="1190856" y="656706"/>
                  <a:pt x="1187064" y="654246"/>
                </a:cubicBezTo>
                <a:cubicBezTo>
                  <a:pt x="1182006" y="648097"/>
                  <a:pt x="1180742" y="640719"/>
                  <a:pt x="1184534" y="634570"/>
                </a:cubicBezTo>
                <a:lnTo>
                  <a:pt x="1099828" y="634570"/>
                </a:lnTo>
                <a:cubicBezTo>
                  <a:pt x="1089712" y="634570"/>
                  <a:pt x="1082126" y="625961"/>
                  <a:pt x="1082126" y="618583"/>
                </a:cubicBezTo>
                <a:cubicBezTo>
                  <a:pt x="1082126" y="608744"/>
                  <a:pt x="1089712" y="601366"/>
                  <a:pt x="1099828" y="601366"/>
                </a:cubicBezTo>
                <a:lnTo>
                  <a:pt x="1184534" y="601366"/>
                </a:lnTo>
                <a:cubicBezTo>
                  <a:pt x="1180742" y="595217"/>
                  <a:pt x="1182006" y="587838"/>
                  <a:pt x="1187064" y="581689"/>
                </a:cubicBezTo>
                <a:cubicBezTo>
                  <a:pt x="1190224" y="579230"/>
                  <a:pt x="1194648" y="578000"/>
                  <a:pt x="1198916" y="578000"/>
                </a:cubicBezTo>
                <a:close/>
                <a:moveTo>
                  <a:pt x="519171" y="334449"/>
                </a:moveTo>
                <a:cubicBezTo>
                  <a:pt x="473353" y="334449"/>
                  <a:pt x="437442" y="366779"/>
                  <a:pt x="437442" y="406568"/>
                </a:cubicBezTo>
                <a:lnTo>
                  <a:pt x="437442" y="440141"/>
                </a:lnTo>
                <a:lnTo>
                  <a:pt x="437442" y="519721"/>
                </a:lnTo>
                <a:lnTo>
                  <a:pt x="437442" y="736078"/>
                </a:lnTo>
                <a:cubicBezTo>
                  <a:pt x="437442" y="752242"/>
                  <a:pt x="448587" y="765920"/>
                  <a:pt x="460970" y="765920"/>
                </a:cubicBezTo>
                <a:cubicBezTo>
                  <a:pt x="473353" y="765920"/>
                  <a:pt x="484498" y="752242"/>
                  <a:pt x="484498" y="736078"/>
                </a:cubicBezTo>
                <a:lnTo>
                  <a:pt x="484498" y="701262"/>
                </a:lnTo>
                <a:lnTo>
                  <a:pt x="484498" y="426463"/>
                </a:lnTo>
                <a:cubicBezTo>
                  <a:pt x="484498" y="417759"/>
                  <a:pt x="491928" y="410299"/>
                  <a:pt x="501834" y="410299"/>
                </a:cubicBezTo>
                <a:cubicBezTo>
                  <a:pt x="509264" y="410299"/>
                  <a:pt x="516694" y="417759"/>
                  <a:pt x="516694" y="426463"/>
                </a:cubicBezTo>
                <a:lnTo>
                  <a:pt x="516694" y="701262"/>
                </a:lnTo>
                <a:lnTo>
                  <a:pt x="516694" y="736078"/>
                </a:lnTo>
                <a:lnTo>
                  <a:pt x="516694" y="1172522"/>
                </a:lnTo>
                <a:cubicBezTo>
                  <a:pt x="516694" y="1188687"/>
                  <a:pt x="536507" y="1202365"/>
                  <a:pt x="560035" y="1202365"/>
                </a:cubicBezTo>
                <a:cubicBezTo>
                  <a:pt x="583563" y="1202365"/>
                  <a:pt x="603377" y="1188687"/>
                  <a:pt x="603377" y="1172522"/>
                </a:cubicBezTo>
                <a:lnTo>
                  <a:pt x="603377" y="788302"/>
                </a:lnTo>
                <a:cubicBezTo>
                  <a:pt x="603377" y="779598"/>
                  <a:pt x="610806" y="772137"/>
                  <a:pt x="619475" y="772137"/>
                </a:cubicBezTo>
                <a:cubicBezTo>
                  <a:pt x="628143" y="772137"/>
                  <a:pt x="635573" y="779598"/>
                  <a:pt x="635573" y="788302"/>
                </a:cubicBezTo>
                <a:lnTo>
                  <a:pt x="635573" y="1172522"/>
                </a:lnTo>
                <a:cubicBezTo>
                  <a:pt x="635573" y="1188687"/>
                  <a:pt x="655386" y="1202365"/>
                  <a:pt x="678914" y="1202365"/>
                </a:cubicBezTo>
                <a:cubicBezTo>
                  <a:pt x="702442" y="1202365"/>
                  <a:pt x="722255" y="1188687"/>
                  <a:pt x="722255" y="1172522"/>
                </a:cubicBezTo>
                <a:lnTo>
                  <a:pt x="722255" y="701262"/>
                </a:lnTo>
                <a:lnTo>
                  <a:pt x="722255" y="426463"/>
                </a:lnTo>
                <a:cubicBezTo>
                  <a:pt x="722255" y="417759"/>
                  <a:pt x="729685" y="410299"/>
                  <a:pt x="738353" y="410299"/>
                </a:cubicBezTo>
                <a:cubicBezTo>
                  <a:pt x="747021" y="410299"/>
                  <a:pt x="755690" y="417759"/>
                  <a:pt x="755690" y="426463"/>
                </a:cubicBezTo>
                <a:lnTo>
                  <a:pt x="755690" y="736078"/>
                </a:lnTo>
                <a:cubicBezTo>
                  <a:pt x="755690" y="752242"/>
                  <a:pt x="765596" y="765920"/>
                  <a:pt x="777979" y="765920"/>
                </a:cubicBezTo>
                <a:cubicBezTo>
                  <a:pt x="791601" y="765920"/>
                  <a:pt x="801507" y="752242"/>
                  <a:pt x="801507" y="736078"/>
                </a:cubicBezTo>
                <a:lnTo>
                  <a:pt x="801507" y="519721"/>
                </a:lnTo>
                <a:lnTo>
                  <a:pt x="801507" y="440141"/>
                </a:lnTo>
                <a:lnTo>
                  <a:pt x="801507" y="406568"/>
                </a:lnTo>
                <a:cubicBezTo>
                  <a:pt x="801507" y="366779"/>
                  <a:pt x="765596" y="334449"/>
                  <a:pt x="721017" y="334449"/>
                </a:cubicBezTo>
                <a:close/>
                <a:moveTo>
                  <a:pt x="519171" y="302120"/>
                </a:moveTo>
                <a:lnTo>
                  <a:pt x="721017" y="302120"/>
                </a:lnTo>
                <a:cubicBezTo>
                  <a:pt x="782933" y="302120"/>
                  <a:pt x="833704" y="349371"/>
                  <a:pt x="833704" y="406568"/>
                </a:cubicBezTo>
                <a:lnTo>
                  <a:pt x="833704" y="440141"/>
                </a:lnTo>
                <a:lnTo>
                  <a:pt x="833704" y="519721"/>
                </a:lnTo>
                <a:lnTo>
                  <a:pt x="833704" y="736078"/>
                </a:lnTo>
                <a:cubicBezTo>
                  <a:pt x="833704" y="770894"/>
                  <a:pt x="808937" y="798249"/>
                  <a:pt x="777979" y="798249"/>
                </a:cubicBezTo>
                <a:cubicBezTo>
                  <a:pt x="770549" y="798249"/>
                  <a:pt x="761881" y="795763"/>
                  <a:pt x="755690" y="792032"/>
                </a:cubicBezTo>
                <a:lnTo>
                  <a:pt x="755690" y="1172522"/>
                </a:lnTo>
                <a:cubicBezTo>
                  <a:pt x="755690" y="1207338"/>
                  <a:pt x="721017" y="1234694"/>
                  <a:pt x="678914" y="1234694"/>
                </a:cubicBezTo>
                <a:cubicBezTo>
                  <a:pt x="655386" y="1234694"/>
                  <a:pt x="634334" y="1225990"/>
                  <a:pt x="619475" y="1211069"/>
                </a:cubicBezTo>
                <a:cubicBezTo>
                  <a:pt x="605853" y="1225990"/>
                  <a:pt x="584802" y="1234694"/>
                  <a:pt x="560035" y="1234694"/>
                </a:cubicBezTo>
                <a:cubicBezTo>
                  <a:pt x="519171" y="1234694"/>
                  <a:pt x="484498" y="1207338"/>
                  <a:pt x="484498" y="1172522"/>
                </a:cubicBezTo>
                <a:lnTo>
                  <a:pt x="484498" y="792032"/>
                </a:lnTo>
                <a:cubicBezTo>
                  <a:pt x="478306" y="795763"/>
                  <a:pt x="469638" y="798249"/>
                  <a:pt x="460970" y="798249"/>
                </a:cubicBezTo>
                <a:cubicBezTo>
                  <a:pt x="431250" y="798249"/>
                  <a:pt x="406484" y="769650"/>
                  <a:pt x="406484" y="736078"/>
                </a:cubicBezTo>
                <a:lnTo>
                  <a:pt x="406484" y="519721"/>
                </a:lnTo>
                <a:lnTo>
                  <a:pt x="406484" y="440141"/>
                </a:lnTo>
                <a:lnTo>
                  <a:pt x="406484" y="406568"/>
                </a:lnTo>
                <a:cubicBezTo>
                  <a:pt x="406484" y="349371"/>
                  <a:pt x="457255" y="302120"/>
                  <a:pt x="519171" y="302120"/>
                </a:cubicBezTo>
                <a:close/>
                <a:moveTo>
                  <a:pt x="1008366" y="175778"/>
                </a:moveTo>
                <a:lnTo>
                  <a:pt x="1042894" y="175778"/>
                </a:lnTo>
                <a:cubicBezTo>
                  <a:pt x="1044126" y="175778"/>
                  <a:pt x="1046592" y="175778"/>
                  <a:pt x="1047826" y="175778"/>
                </a:cubicBezTo>
                <a:cubicBezTo>
                  <a:pt x="1049058" y="177024"/>
                  <a:pt x="1050292" y="177024"/>
                  <a:pt x="1052758" y="178270"/>
                </a:cubicBezTo>
                <a:cubicBezTo>
                  <a:pt x="1052758" y="178270"/>
                  <a:pt x="1053992" y="179516"/>
                  <a:pt x="1055224" y="180762"/>
                </a:cubicBezTo>
                <a:lnTo>
                  <a:pt x="1055224" y="182008"/>
                </a:lnTo>
                <a:cubicBezTo>
                  <a:pt x="1056458" y="183253"/>
                  <a:pt x="1057690" y="184499"/>
                  <a:pt x="1057690" y="185745"/>
                </a:cubicBezTo>
                <a:cubicBezTo>
                  <a:pt x="1057690" y="186991"/>
                  <a:pt x="1058924" y="188237"/>
                  <a:pt x="1058924" y="189483"/>
                </a:cubicBezTo>
                <a:cubicBezTo>
                  <a:pt x="1058924" y="189483"/>
                  <a:pt x="1058924" y="189483"/>
                  <a:pt x="1058924" y="190729"/>
                </a:cubicBezTo>
                <a:lnTo>
                  <a:pt x="1058924" y="191974"/>
                </a:lnTo>
                <a:lnTo>
                  <a:pt x="1058924" y="226858"/>
                </a:lnTo>
                <a:cubicBezTo>
                  <a:pt x="1058924" y="235579"/>
                  <a:pt x="1052758" y="243054"/>
                  <a:pt x="1042894" y="243054"/>
                </a:cubicBezTo>
                <a:cubicBezTo>
                  <a:pt x="1035494" y="243054"/>
                  <a:pt x="1029328" y="236825"/>
                  <a:pt x="1026862" y="230596"/>
                </a:cubicBezTo>
                <a:lnTo>
                  <a:pt x="968904" y="290397"/>
                </a:lnTo>
                <a:cubicBezTo>
                  <a:pt x="965206" y="292889"/>
                  <a:pt x="961506" y="295380"/>
                  <a:pt x="956574" y="295380"/>
                </a:cubicBezTo>
                <a:cubicBezTo>
                  <a:pt x="952874" y="295380"/>
                  <a:pt x="949174" y="292889"/>
                  <a:pt x="945474" y="290397"/>
                </a:cubicBezTo>
                <a:cubicBezTo>
                  <a:pt x="939310" y="284168"/>
                  <a:pt x="939310" y="274201"/>
                  <a:pt x="945474" y="266726"/>
                </a:cubicBezTo>
                <a:lnTo>
                  <a:pt x="1004666" y="206925"/>
                </a:lnTo>
                <a:cubicBezTo>
                  <a:pt x="997266" y="205679"/>
                  <a:pt x="992334" y="199450"/>
                  <a:pt x="992334" y="191974"/>
                </a:cubicBezTo>
                <a:cubicBezTo>
                  <a:pt x="992334" y="182008"/>
                  <a:pt x="999734" y="175778"/>
                  <a:pt x="1008366" y="175778"/>
                </a:cubicBezTo>
                <a:close/>
                <a:moveTo>
                  <a:pt x="185643" y="175778"/>
                </a:moveTo>
                <a:cubicBezTo>
                  <a:pt x="186876" y="175778"/>
                  <a:pt x="186876" y="175778"/>
                  <a:pt x="189343" y="175778"/>
                </a:cubicBezTo>
                <a:cubicBezTo>
                  <a:pt x="189343" y="175778"/>
                  <a:pt x="189343" y="175778"/>
                  <a:pt x="190576" y="175778"/>
                </a:cubicBezTo>
                <a:cubicBezTo>
                  <a:pt x="190576" y="175778"/>
                  <a:pt x="190576" y="175778"/>
                  <a:pt x="191809" y="175778"/>
                </a:cubicBezTo>
                <a:lnTo>
                  <a:pt x="226337" y="175778"/>
                </a:lnTo>
                <a:cubicBezTo>
                  <a:pt x="233736" y="175778"/>
                  <a:pt x="241135" y="182008"/>
                  <a:pt x="241135" y="191974"/>
                </a:cubicBezTo>
                <a:cubicBezTo>
                  <a:pt x="241135" y="199450"/>
                  <a:pt x="236202" y="205679"/>
                  <a:pt x="230036" y="206925"/>
                </a:cubicBezTo>
                <a:lnTo>
                  <a:pt x="289227" y="266726"/>
                </a:lnTo>
                <a:cubicBezTo>
                  <a:pt x="295393" y="274201"/>
                  <a:pt x="295393" y="284168"/>
                  <a:pt x="289227" y="290397"/>
                </a:cubicBezTo>
                <a:cubicBezTo>
                  <a:pt x="285528" y="292889"/>
                  <a:pt x="281828" y="295380"/>
                  <a:pt x="276896" y="295380"/>
                </a:cubicBezTo>
                <a:cubicBezTo>
                  <a:pt x="273196" y="295380"/>
                  <a:pt x="269497" y="292889"/>
                  <a:pt x="265797" y="290397"/>
                </a:cubicBezTo>
                <a:lnTo>
                  <a:pt x="206607" y="230596"/>
                </a:lnTo>
                <a:cubicBezTo>
                  <a:pt x="205373" y="236825"/>
                  <a:pt x="199208" y="243054"/>
                  <a:pt x="191809" y="243054"/>
                </a:cubicBezTo>
                <a:cubicBezTo>
                  <a:pt x="181944" y="243054"/>
                  <a:pt x="175778" y="235579"/>
                  <a:pt x="175778" y="226858"/>
                </a:cubicBezTo>
                <a:lnTo>
                  <a:pt x="175778" y="191974"/>
                </a:lnTo>
                <a:cubicBezTo>
                  <a:pt x="175778" y="189483"/>
                  <a:pt x="175778" y="188237"/>
                  <a:pt x="175778" y="188237"/>
                </a:cubicBezTo>
                <a:cubicBezTo>
                  <a:pt x="175778" y="186991"/>
                  <a:pt x="175778" y="186991"/>
                  <a:pt x="175778" y="185745"/>
                </a:cubicBezTo>
                <a:cubicBezTo>
                  <a:pt x="177011" y="185745"/>
                  <a:pt x="177011" y="184499"/>
                  <a:pt x="177011" y="182008"/>
                </a:cubicBezTo>
                <a:cubicBezTo>
                  <a:pt x="178244" y="182008"/>
                  <a:pt x="179477" y="179516"/>
                  <a:pt x="180711" y="179516"/>
                </a:cubicBezTo>
                <a:cubicBezTo>
                  <a:pt x="180711" y="179516"/>
                  <a:pt x="181944" y="179516"/>
                  <a:pt x="181944" y="178270"/>
                </a:cubicBezTo>
                <a:cubicBezTo>
                  <a:pt x="181944" y="178270"/>
                  <a:pt x="183177" y="177024"/>
                  <a:pt x="185643" y="175778"/>
                </a:cubicBezTo>
                <a:close/>
                <a:moveTo>
                  <a:pt x="610344" y="32047"/>
                </a:moveTo>
                <a:cubicBezTo>
                  <a:pt x="557343" y="32047"/>
                  <a:pt x="515435" y="73955"/>
                  <a:pt x="515435" y="125723"/>
                </a:cubicBezTo>
                <a:cubicBezTo>
                  <a:pt x="515435" y="177493"/>
                  <a:pt x="557343" y="219400"/>
                  <a:pt x="610344" y="219400"/>
                </a:cubicBezTo>
                <a:cubicBezTo>
                  <a:pt x="660880" y="219400"/>
                  <a:pt x="702788" y="177493"/>
                  <a:pt x="702788" y="125723"/>
                </a:cubicBezTo>
                <a:cubicBezTo>
                  <a:pt x="702788" y="73955"/>
                  <a:pt x="660880" y="32047"/>
                  <a:pt x="610344" y="32047"/>
                </a:cubicBezTo>
                <a:close/>
                <a:moveTo>
                  <a:pt x="610344" y="0"/>
                </a:moveTo>
                <a:cubicBezTo>
                  <a:pt x="679369" y="0"/>
                  <a:pt x="734835" y="55466"/>
                  <a:pt x="734835" y="125723"/>
                </a:cubicBezTo>
                <a:cubicBezTo>
                  <a:pt x="734835" y="194749"/>
                  <a:pt x="679369" y="251448"/>
                  <a:pt x="610344" y="251448"/>
                </a:cubicBezTo>
                <a:cubicBezTo>
                  <a:pt x="540087" y="251448"/>
                  <a:pt x="483388" y="194749"/>
                  <a:pt x="483388" y="125723"/>
                </a:cubicBezTo>
                <a:cubicBezTo>
                  <a:pt x="483388" y="55466"/>
                  <a:pt x="540087" y="0"/>
                  <a:pt x="610344" y="0"/>
                </a:cubicBezTo>
                <a:close/>
              </a:path>
            </a:pathLst>
          </a:custGeom>
          <a:solidFill>
            <a:schemeClr val="accent4"/>
          </a:solidFill>
          <a:ln>
            <a:noFill/>
          </a:ln>
          <a:effectLst/>
        </p:spPr>
        <p:txBody>
          <a:bodyPr wrap="square" anchor="ctr">
            <a:noAutofit/>
          </a:bodyPr>
          <a:lstStyle/>
          <a:p>
            <a:endParaRPr lang="en-US" dirty="0"/>
          </a:p>
        </p:txBody>
      </p:sp>
      <p:sp>
        <p:nvSpPr>
          <p:cNvPr id="22" name="Freeform 265">
            <a:extLst>
              <a:ext uri="{FF2B5EF4-FFF2-40B4-BE49-F238E27FC236}">
                <a16:creationId xmlns:a16="http://schemas.microsoft.com/office/drawing/2014/main" id="{CB361895-5D50-1348-B70A-D7187A256BAD}"/>
              </a:ext>
            </a:extLst>
          </p:cNvPr>
          <p:cNvSpPr>
            <a:spLocks noChangeArrowheads="1"/>
          </p:cNvSpPr>
          <p:nvPr/>
        </p:nvSpPr>
        <p:spPr bwMode="auto">
          <a:xfrm>
            <a:off x="5175915" y="2003557"/>
            <a:ext cx="1840171" cy="1653407"/>
          </a:xfrm>
          <a:prstGeom prst="round2SameRect">
            <a:avLst/>
          </a:prstGeom>
          <a:solidFill>
            <a:schemeClr val="accent4">
              <a:lumMod val="60000"/>
              <a:lumOff val="40000"/>
              <a:alpha val="50000"/>
            </a:schemeClr>
          </a:solidFill>
          <a:ln>
            <a:noFill/>
          </a:ln>
          <a:effectLst/>
        </p:spPr>
        <p:txBody>
          <a:bodyPr wrap="none" anchor="ctr"/>
          <a:lstStyle/>
          <a:p>
            <a:endParaRPr lang="en-US" dirty="0"/>
          </a:p>
        </p:txBody>
      </p:sp>
      <p:sp>
        <p:nvSpPr>
          <p:cNvPr id="23" name="Freeform 266">
            <a:extLst>
              <a:ext uri="{FF2B5EF4-FFF2-40B4-BE49-F238E27FC236}">
                <a16:creationId xmlns:a16="http://schemas.microsoft.com/office/drawing/2014/main" id="{1F6559F6-B7A6-004E-8343-600110A97127}"/>
              </a:ext>
            </a:extLst>
          </p:cNvPr>
          <p:cNvSpPr>
            <a:spLocks noChangeArrowheads="1"/>
          </p:cNvSpPr>
          <p:nvPr/>
        </p:nvSpPr>
        <p:spPr bwMode="auto">
          <a:xfrm>
            <a:off x="5011124" y="2833007"/>
            <a:ext cx="2169754" cy="3287587"/>
          </a:xfrm>
          <a:custGeom>
            <a:avLst/>
            <a:gdLst>
              <a:gd name="T0" fmla="*/ 2611 w 3484"/>
              <a:gd name="T1" fmla="*/ 0 h 5280"/>
              <a:gd name="T2" fmla="*/ 2611 w 3484"/>
              <a:gd name="T3" fmla="*/ 0 h 5280"/>
              <a:gd name="T4" fmla="*/ 2623 w 3484"/>
              <a:gd name="T5" fmla="*/ 141 h 5280"/>
              <a:gd name="T6" fmla="*/ 2623 w 3484"/>
              <a:gd name="T7" fmla="*/ 141 h 5280"/>
              <a:gd name="T8" fmla="*/ 1742 w 3484"/>
              <a:gd name="T9" fmla="*/ 1021 h 5280"/>
              <a:gd name="T10" fmla="*/ 1742 w 3484"/>
              <a:gd name="T11" fmla="*/ 1021 h 5280"/>
              <a:gd name="T12" fmla="*/ 860 w 3484"/>
              <a:gd name="T13" fmla="*/ 141 h 5280"/>
              <a:gd name="T14" fmla="*/ 860 w 3484"/>
              <a:gd name="T15" fmla="*/ 141 h 5280"/>
              <a:gd name="T16" fmla="*/ 872 w 3484"/>
              <a:gd name="T17" fmla="*/ 0 h 5280"/>
              <a:gd name="T18" fmla="*/ 0 w 3484"/>
              <a:gd name="T19" fmla="*/ 0 h 5280"/>
              <a:gd name="T20" fmla="*/ 0 w 3484"/>
              <a:gd name="T21" fmla="*/ 5279 h 5280"/>
              <a:gd name="T22" fmla="*/ 3483 w 3484"/>
              <a:gd name="T23" fmla="*/ 5279 h 5280"/>
              <a:gd name="T24" fmla="*/ 3483 w 3484"/>
              <a:gd name="T25" fmla="*/ 0 h 5280"/>
              <a:gd name="T26" fmla="*/ 2611 w 3484"/>
              <a:gd name="T27" fmla="*/ 0 h 5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4" h="5280">
                <a:moveTo>
                  <a:pt x="2611" y="0"/>
                </a:moveTo>
                <a:lnTo>
                  <a:pt x="2611" y="0"/>
                </a:lnTo>
                <a:cubicBezTo>
                  <a:pt x="2619" y="46"/>
                  <a:pt x="2623" y="92"/>
                  <a:pt x="2623" y="141"/>
                </a:cubicBezTo>
                <a:lnTo>
                  <a:pt x="2623" y="141"/>
                </a:lnTo>
                <a:cubicBezTo>
                  <a:pt x="2623" y="627"/>
                  <a:pt x="2228" y="1021"/>
                  <a:pt x="1742" y="1021"/>
                </a:cubicBezTo>
                <a:lnTo>
                  <a:pt x="1742" y="1021"/>
                </a:lnTo>
                <a:cubicBezTo>
                  <a:pt x="1255" y="1021"/>
                  <a:pt x="860" y="627"/>
                  <a:pt x="860" y="141"/>
                </a:cubicBezTo>
                <a:lnTo>
                  <a:pt x="860" y="141"/>
                </a:lnTo>
                <a:cubicBezTo>
                  <a:pt x="860" y="92"/>
                  <a:pt x="864" y="46"/>
                  <a:pt x="872" y="0"/>
                </a:cubicBezTo>
                <a:lnTo>
                  <a:pt x="0" y="0"/>
                </a:lnTo>
                <a:lnTo>
                  <a:pt x="0" y="5279"/>
                </a:lnTo>
                <a:lnTo>
                  <a:pt x="3483" y="5279"/>
                </a:lnTo>
                <a:lnTo>
                  <a:pt x="3483" y="0"/>
                </a:lnTo>
                <a:lnTo>
                  <a:pt x="2611" y="0"/>
                </a:lnTo>
              </a:path>
            </a:pathLst>
          </a:custGeom>
          <a:solidFill>
            <a:schemeClr val="accent3"/>
          </a:solidFill>
          <a:ln>
            <a:noFill/>
          </a:ln>
          <a:effectLst/>
        </p:spPr>
        <p:txBody>
          <a:bodyPr wrap="none" anchor="ctr"/>
          <a:lstStyle/>
          <a:p>
            <a:endParaRPr lang="en-US" dirty="0"/>
          </a:p>
        </p:txBody>
      </p:sp>
      <p:sp>
        <p:nvSpPr>
          <p:cNvPr id="25" name="Freeform 357">
            <a:extLst>
              <a:ext uri="{FF2B5EF4-FFF2-40B4-BE49-F238E27FC236}">
                <a16:creationId xmlns:a16="http://schemas.microsoft.com/office/drawing/2014/main" id="{F784341E-BFF4-DF4B-B636-2AF1EF91EB3E}"/>
              </a:ext>
            </a:extLst>
          </p:cNvPr>
          <p:cNvSpPr>
            <a:spLocks noChangeArrowheads="1"/>
          </p:cNvSpPr>
          <p:nvPr/>
        </p:nvSpPr>
        <p:spPr bwMode="auto">
          <a:xfrm>
            <a:off x="9512674" y="2003557"/>
            <a:ext cx="1840171" cy="1653407"/>
          </a:xfrm>
          <a:prstGeom prst="round2SameRect">
            <a:avLst/>
          </a:prstGeom>
          <a:solidFill>
            <a:schemeClr val="accent4">
              <a:lumMod val="60000"/>
              <a:lumOff val="40000"/>
              <a:alpha val="50000"/>
            </a:schemeClr>
          </a:solidFill>
          <a:ln>
            <a:noFill/>
          </a:ln>
          <a:effectLst/>
        </p:spPr>
        <p:txBody>
          <a:bodyPr wrap="none" anchor="ctr"/>
          <a:lstStyle/>
          <a:p>
            <a:endParaRPr lang="en-US" dirty="0"/>
          </a:p>
        </p:txBody>
      </p:sp>
      <p:sp>
        <p:nvSpPr>
          <p:cNvPr id="26" name="Freeform 358">
            <a:extLst>
              <a:ext uri="{FF2B5EF4-FFF2-40B4-BE49-F238E27FC236}">
                <a16:creationId xmlns:a16="http://schemas.microsoft.com/office/drawing/2014/main" id="{368FCEDB-CFEA-6E47-8A05-7075C8480C3E}"/>
              </a:ext>
            </a:extLst>
          </p:cNvPr>
          <p:cNvSpPr>
            <a:spLocks noChangeArrowheads="1"/>
          </p:cNvSpPr>
          <p:nvPr/>
        </p:nvSpPr>
        <p:spPr bwMode="auto">
          <a:xfrm>
            <a:off x="9350631" y="2833007"/>
            <a:ext cx="2169754" cy="3287587"/>
          </a:xfrm>
          <a:custGeom>
            <a:avLst/>
            <a:gdLst>
              <a:gd name="T0" fmla="*/ 2612 w 3484"/>
              <a:gd name="T1" fmla="*/ 0 h 5280"/>
              <a:gd name="T2" fmla="*/ 2612 w 3484"/>
              <a:gd name="T3" fmla="*/ 0 h 5280"/>
              <a:gd name="T4" fmla="*/ 2623 w 3484"/>
              <a:gd name="T5" fmla="*/ 141 h 5280"/>
              <a:gd name="T6" fmla="*/ 2623 w 3484"/>
              <a:gd name="T7" fmla="*/ 141 h 5280"/>
              <a:gd name="T8" fmla="*/ 1741 w 3484"/>
              <a:gd name="T9" fmla="*/ 1021 h 5280"/>
              <a:gd name="T10" fmla="*/ 1741 w 3484"/>
              <a:gd name="T11" fmla="*/ 1021 h 5280"/>
              <a:gd name="T12" fmla="*/ 860 w 3484"/>
              <a:gd name="T13" fmla="*/ 141 h 5280"/>
              <a:gd name="T14" fmla="*/ 860 w 3484"/>
              <a:gd name="T15" fmla="*/ 141 h 5280"/>
              <a:gd name="T16" fmla="*/ 871 w 3484"/>
              <a:gd name="T17" fmla="*/ 0 h 5280"/>
              <a:gd name="T18" fmla="*/ 0 w 3484"/>
              <a:gd name="T19" fmla="*/ 0 h 5280"/>
              <a:gd name="T20" fmla="*/ 0 w 3484"/>
              <a:gd name="T21" fmla="*/ 5279 h 5280"/>
              <a:gd name="T22" fmla="*/ 3483 w 3484"/>
              <a:gd name="T23" fmla="*/ 5279 h 5280"/>
              <a:gd name="T24" fmla="*/ 3483 w 3484"/>
              <a:gd name="T25" fmla="*/ 0 h 5280"/>
              <a:gd name="T26" fmla="*/ 2612 w 3484"/>
              <a:gd name="T27" fmla="*/ 0 h 5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4" h="5280">
                <a:moveTo>
                  <a:pt x="2612" y="0"/>
                </a:moveTo>
                <a:lnTo>
                  <a:pt x="2612" y="0"/>
                </a:lnTo>
                <a:cubicBezTo>
                  <a:pt x="2619" y="46"/>
                  <a:pt x="2623" y="93"/>
                  <a:pt x="2623" y="141"/>
                </a:cubicBezTo>
                <a:lnTo>
                  <a:pt x="2623" y="141"/>
                </a:lnTo>
                <a:cubicBezTo>
                  <a:pt x="2623" y="627"/>
                  <a:pt x="2228" y="1021"/>
                  <a:pt x="1741" y="1021"/>
                </a:cubicBezTo>
                <a:lnTo>
                  <a:pt x="1741" y="1021"/>
                </a:lnTo>
                <a:cubicBezTo>
                  <a:pt x="1255" y="1021"/>
                  <a:pt x="860" y="627"/>
                  <a:pt x="860" y="141"/>
                </a:cubicBezTo>
                <a:lnTo>
                  <a:pt x="860" y="141"/>
                </a:lnTo>
                <a:cubicBezTo>
                  <a:pt x="860" y="93"/>
                  <a:pt x="864" y="46"/>
                  <a:pt x="871" y="0"/>
                </a:cubicBezTo>
                <a:lnTo>
                  <a:pt x="0" y="0"/>
                </a:lnTo>
                <a:lnTo>
                  <a:pt x="0" y="5279"/>
                </a:lnTo>
                <a:lnTo>
                  <a:pt x="3483" y="5279"/>
                </a:lnTo>
                <a:lnTo>
                  <a:pt x="3483" y="0"/>
                </a:lnTo>
                <a:lnTo>
                  <a:pt x="2612" y="0"/>
                </a:lnTo>
              </a:path>
            </a:pathLst>
          </a:custGeom>
          <a:solidFill>
            <a:schemeClr val="accent5"/>
          </a:solidFill>
          <a:ln>
            <a:noFill/>
          </a:ln>
          <a:effectLst/>
        </p:spPr>
        <p:txBody>
          <a:bodyPr wrap="none" anchor="ctr"/>
          <a:lstStyle/>
          <a:p>
            <a:endParaRPr lang="en-US" dirty="0"/>
          </a:p>
        </p:txBody>
      </p:sp>
      <p:sp>
        <p:nvSpPr>
          <p:cNvPr id="27" name="Freeform 26">
            <a:extLst>
              <a:ext uri="{FF2B5EF4-FFF2-40B4-BE49-F238E27FC236}">
                <a16:creationId xmlns:a16="http://schemas.microsoft.com/office/drawing/2014/main" id="{CB18A5C3-8D66-D24B-92F7-18A7E0B3B96B}"/>
              </a:ext>
            </a:extLst>
          </p:cNvPr>
          <p:cNvSpPr>
            <a:spLocks noChangeArrowheads="1"/>
          </p:cNvSpPr>
          <p:nvPr/>
        </p:nvSpPr>
        <p:spPr bwMode="auto">
          <a:xfrm>
            <a:off x="10124376" y="2625821"/>
            <a:ext cx="619262" cy="621287"/>
          </a:xfrm>
          <a:custGeom>
            <a:avLst/>
            <a:gdLst>
              <a:gd name="connsiteX0" fmla="*/ 649383 w 1238523"/>
              <a:gd name="connsiteY0" fmla="*/ 659264 h 1242573"/>
              <a:gd name="connsiteX1" fmla="*/ 494743 w 1238523"/>
              <a:gd name="connsiteY1" fmla="*/ 813717 h 1242573"/>
              <a:gd name="connsiteX2" fmla="*/ 494743 w 1238523"/>
              <a:gd name="connsiteY2" fmla="*/ 998064 h 1242573"/>
              <a:gd name="connsiteX3" fmla="*/ 542133 w 1238523"/>
              <a:gd name="connsiteY3" fmla="*/ 1045396 h 1242573"/>
              <a:gd name="connsiteX4" fmla="*/ 1065913 w 1238523"/>
              <a:gd name="connsiteY4" fmla="*/ 1045396 h 1242573"/>
              <a:gd name="connsiteX5" fmla="*/ 1113303 w 1238523"/>
              <a:gd name="connsiteY5" fmla="*/ 998064 h 1242573"/>
              <a:gd name="connsiteX6" fmla="*/ 1113303 w 1238523"/>
              <a:gd name="connsiteY6" fmla="*/ 944504 h 1242573"/>
              <a:gd name="connsiteX7" fmla="*/ 1113303 w 1238523"/>
              <a:gd name="connsiteY7" fmla="*/ 938276 h 1242573"/>
              <a:gd name="connsiteX8" fmla="*/ 1113303 w 1238523"/>
              <a:gd name="connsiteY8" fmla="*/ 813717 h 1242573"/>
              <a:gd name="connsiteX9" fmla="*/ 958663 w 1238523"/>
              <a:gd name="connsiteY9" fmla="*/ 659264 h 1242573"/>
              <a:gd name="connsiteX10" fmla="*/ 225369 w 1238523"/>
              <a:gd name="connsiteY10" fmla="*/ 567091 h 1242573"/>
              <a:gd name="connsiteX11" fmla="*/ 121859 w 1238523"/>
              <a:gd name="connsiteY11" fmla="*/ 670475 h 1242573"/>
              <a:gd name="connsiteX12" fmla="*/ 121859 w 1238523"/>
              <a:gd name="connsiteY12" fmla="*/ 800016 h 1242573"/>
              <a:gd name="connsiteX13" fmla="*/ 150543 w 1238523"/>
              <a:gd name="connsiteY13" fmla="*/ 827419 h 1242573"/>
              <a:gd name="connsiteX14" fmla="*/ 462317 w 1238523"/>
              <a:gd name="connsiteY14" fmla="*/ 827419 h 1242573"/>
              <a:gd name="connsiteX15" fmla="*/ 462317 w 1238523"/>
              <a:gd name="connsiteY15" fmla="*/ 813717 h 1242573"/>
              <a:gd name="connsiteX16" fmla="*/ 544627 w 1238523"/>
              <a:gd name="connsiteY16" fmla="*/ 659264 h 1242573"/>
              <a:gd name="connsiteX17" fmla="*/ 442365 w 1238523"/>
              <a:gd name="connsiteY17" fmla="*/ 567091 h 1242573"/>
              <a:gd name="connsiteX18" fmla="*/ 336623 w 1238523"/>
              <a:gd name="connsiteY18" fmla="*/ 245063 h 1242573"/>
              <a:gd name="connsiteX19" fmla="*/ 222247 w 1238523"/>
              <a:gd name="connsiteY19" fmla="*/ 359439 h 1242573"/>
              <a:gd name="connsiteX20" fmla="*/ 336623 w 1238523"/>
              <a:gd name="connsiteY20" fmla="*/ 475072 h 1242573"/>
              <a:gd name="connsiteX21" fmla="*/ 452257 w 1238523"/>
              <a:gd name="connsiteY21" fmla="*/ 359439 h 1242573"/>
              <a:gd name="connsiteX22" fmla="*/ 336623 w 1238523"/>
              <a:gd name="connsiteY22" fmla="*/ 245063 h 1242573"/>
              <a:gd name="connsiteX23" fmla="*/ 141785 w 1238523"/>
              <a:gd name="connsiteY23" fmla="*/ 235898 h 1242573"/>
              <a:gd name="connsiteX24" fmla="*/ 152985 w 1238523"/>
              <a:gd name="connsiteY24" fmla="*/ 239321 h 1242573"/>
              <a:gd name="connsiteX25" fmla="*/ 156719 w 1238523"/>
              <a:gd name="connsiteY25" fmla="*/ 261726 h 1242573"/>
              <a:gd name="connsiteX26" fmla="*/ 106939 w 1238523"/>
              <a:gd name="connsiteY26" fmla="*/ 908986 h 1242573"/>
              <a:gd name="connsiteX27" fmla="*/ 459123 w 1238523"/>
              <a:gd name="connsiteY27" fmla="*/ 1189050 h 1242573"/>
              <a:gd name="connsiteX28" fmla="*/ 890953 w 1238523"/>
              <a:gd name="connsiteY28" fmla="*/ 1142995 h 1242573"/>
              <a:gd name="connsiteX29" fmla="*/ 879753 w 1238523"/>
              <a:gd name="connsiteY29" fmla="*/ 1121835 h 1242573"/>
              <a:gd name="connsiteX30" fmla="*/ 887219 w 1238523"/>
              <a:gd name="connsiteY30" fmla="*/ 1110632 h 1242573"/>
              <a:gd name="connsiteX31" fmla="*/ 966865 w 1238523"/>
              <a:gd name="connsiteY31" fmla="*/ 1111877 h 1242573"/>
              <a:gd name="connsiteX32" fmla="*/ 974333 w 1238523"/>
              <a:gd name="connsiteY32" fmla="*/ 1124324 h 1242573"/>
              <a:gd name="connsiteX33" fmla="*/ 932021 w 1238523"/>
              <a:gd name="connsiteY33" fmla="*/ 1194029 h 1242573"/>
              <a:gd name="connsiteX34" fmla="*/ 918331 w 1238523"/>
              <a:gd name="connsiteY34" fmla="*/ 1194029 h 1242573"/>
              <a:gd name="connsiteX35" fmla="*/ 907131 w 1238523"/>
              <a:gd name="connsiteY35" fmla="*/ 1171624 h 1242573"/>
              <a:gd name="connsiteX36" fmla="*/ 620903 w 1238523"/>
              <a:gd name="connsiteY36" fmla="*/ 1242573 h 1242573"/>
              <a:gd name="connsiteX37" fmla="*/ 450413 w 1238523"/>
              <a:gd name="connsiteY37" fmla="*/ 1220168 h 1242573"/>
              <a:gd name="connsiteX38" fmla="*/ 78317 w 1238523"/>
              <a:gd name="connsiteY38" fmla="*/ 925167 h 1242573"/>
              <a:gd name="connsiteX39" fmla="*/ 130585 w 1238523"/>
              <a:gd name="connsiteY39" fmla="*/ 241810 h 1242573"/>
              <a:gd name="connsiteX40" fmla="*/ 141785 w 1238523"/>
              <a:gd name="connsiteY40" fmla="*/ 235898 h 1242573"/>
              <a:gd name="connsiteX41" fmla="*/ 336623 w 1238523"/>
              <a:gd name="connsiteY41" fmla="*/ 211127 h 1242573"/>
              <a:gd name="connsiteX42" fmla="*/ 483679 w 1238523"/>
              <a:gd name="connsiteY42" fmla="*/ 359439 h 1242573"/>
              <a:gd name="connsiteX43" fmla="*/ 336623 w 1238523"/>
              <a:gd name="connsiteY43" fmla="*/ 506494 h 1242573"/>
              <a:gd name="connsiteX44" fmla="*/ 188311 w 1238523"/>
              <a:gd name="connsiteY44" fmla="*/ 359439 h 1242573"/>
              <a:gd name="connsiteX45" fmla="*/ 336623 w 1238523"/>
              <a:gd name="connsiteY45" fmla="*/ 211127 h 1242573"/>
              <a:gd name="connsiteX46" fmla="*/ 807777 w 1238523"/>
              <a:gd name="connsiteY46" fmla="*/ 194210 h 1242573"/>
              <a:gd name="connsiteX47" fmla="*/ 638201 w 1238523"/>
              <a:gd name="connsiteY47" fmla="*/ 364308 h 1242573"/>
              <a:gd name="connsiteX48" fmla="*/ 807777 w 1238523"/>
              <a:gd name="connsiteY48" fmla="*/ 535657 h 1242573"/>
              <a:gd name="connsiteX49" fmla="*/ 977355 w 1238523"/>
              <a:gd name="connsiteY49" fmla="*/ 364308 h 1242573"/>
              <a:gd name="connsiteX50" fmla="*/ 807777 w 1238523"/>
              <a:gd name="connsiteY50" fmla="*/ 194210 h 1242573"/>
              <a:gd name="connsiteX51" fmla="*/ 807777 w 1238523"/>
              <a:gd name="connsiteY51" fmla="*/ 161691 h 1242573"/>
              <a:gd name="connsiteX52" fmla="*/ 1011021 w 1238523"/>
              <a:gd name="connsiteY52" fmla="*/ 364308 h 1242573"/>
              <a:gd name="connsiteX53" fmla="*/ 807777 w 1238523"/>
              <a:gd name="connsiteY53" fmla="*/ 566926 h 1242573"/>
              <a:gd name="connsiteX54" fmla="*/ 605783 w 1238523"/>
              <a:gd name="connsiteY54" fmla="*/ 364308 h 1242573"/>
              <a:gd name="connsiteX55" fmla="*/ 807777 w 1238523"/>
              <a:gd name="connsiteY55" fmla="*/ 161691 h 1242573"/>
              <a:gd name="connsiteX56" fmla="*/ 567075 w 1238523"/>
              <a:gd name="connsiteY56" fmla="*/ 2061 h 1242573"/>
              <a:gd name="connsiteX57" fmla="*/ 800281 w 1238523"/>
              <a:gd name="connsiteY57" fmla="*/ 27751 h 1242573"/>
              <a:gd name="connsiteX58" fmla="*/ 1166929 w 1238523"/>
              <a:gd name="connsiteY58" fmla="*/ 330429 h 1242573"/>
              <a:gd name="connsiteX59" fmla="*/ 1145729 w 1238523"/>
              <a:gd name="connsiteY59" fmla="*/ 945749 h 1242573"/>
              <a:gd name="connsiteX60" fmla="*/ 1145729 w 1238523"/>
              <a:gd name="connsiteY60" fmla="*/ 998064 h 1242573"/>
              <a:gd name="connsiteX61" fmla="*/ 1065913 w 1238523"/>
              <a:gd name="connsiteY61" fmla="*/ 1077782 h 1242573"/>
              <a:gd name="connsiteX62" fmla="*/ 542133 w 1238523"/>
              <a:gd name="connsiteY62" fmla="*/ 1077782 h 1242573"/>
              <a:gd name="connsiteX63" fmla="*/ 462317 w 1238523"/>
              <a:gd name="connsiteY63" fmla="*/ 998064 h 1242573"/>
              <a:gd name="connsiteX64" fmla="*/ 462317 w 1238523"/>
              <a:gd name="connsiteY64" fmla="*/ 859804 h 1242573"/>
              <a:gd name="connsiteX65" fmla="*/ 150543 w 1238523"/>
              <a:gd name="connsiteY65" fmla="*/ 859804 h 1242573"/>
              <a:gd name="connsiteX66" fmla="*/ 89435 w 1238523"/>
              <a:gd name="connsiteY66" fmla="*/ 800016 h 1242573"/>
              <a:gd name="connsiteX67" fmla="*/ 89435 w 1238523"/>
              <a:gd name="connsiteY67" fmla="*/ 670475 h 1242573"/>
              <a:gd name="connsiteX68" fmla="*/ 225369 w 1238523"/>
              <a:gd name="connsiteY68" fmla="*/ 534706 h 1242573"/>
              <a:gd name="connsiteX69" fmla="*/ 442365 w 1238523"/>
              <a:gd name="connsiteY69" fmla="*/ 534706 h 1242573"/>
              <a:gd name="connsiteX70" fmla="*/ 575803 w 1238523"/>
              <a:gd name="connsiteY70" fmla="*/ 643072 h 1242573"/>
              <a:gd name="connsiteX71" fmla="*/ 649383 w 1238523"/>
              <a:gd name="connsiteY71" fmla="*/ 626879 h 1242573"/>
              <a:gd name="connsiteX72" fmla="*/ 958663 w 1238523"/>
              <a:gd name="connsiteY72" fmla="*/ 626879 h 1242573"/>
              <a:gd name="connsiteX73" fmla="*/ 1145729 w 1238523"/>
              <a:gd name="connsiteY73" fmla="*/ 813717 h 1242573"/>
              <a:gd name="connsiteX74" fmla="*/ 1145729 w 1238523"/>
              <a:gd name="connsiteY74" fmla="*/ 879733 h 1242573"/>
              <a:gd name="connsiteX75" fmla="*/ 1138245 w 1238523"/>
              <a:gd name="connsiteY75" fmla="*/ 345376 h 1242573"/>
              <a:gd name="connsiteX76" fmla="*/ 790305 w 1238523"/>
              <a:gd name="connsiteY76" fmla="*/ 57645 h 1242573"/>
              <a:gd name="connsiteX77" fmla="*/ 356315 w 1238523"/>
              <a:gd name="connsiteY77" fmla="*/ 93767 h 1242573"/>
              <a:gd name="connsiteX78" fmla="*/ 368785 w 1238523"/>
              <a:gd name="connsiteY78" fmla="*/ 114942 h 1242573"/>
              <a:gd name="connsiteX79" fmla="*/ 360055 w 1238523"/>
              <a:gd name="connsiteY79" fmla="*/ 127398 h 1242573"/>
              <a:gd name="connsiteX80" fmla="*/ 278995 w 1238523"/>
              <a:gd name="connsiteY80" fmla="*/ 123661 h 1242573"/>
              <a:gd name="connsiteX81" fmla="*/ 272759 w 1238523"/>
              <a:gd name="connsiteY81" fmla="*/ 111205 h 1242573"/>
              <a:gd name="connsiteX82" fmla="*/ 316407 w 1238523"/>
              <a:gd name="connsiteY82" fmla="*/ 42698 h 1242573"/>
              <a:gd name="connsiteX83" fmla="*/ 330125 w 1238523"/>
              <a:gd name="connsiteY83" fmla="*/ 42698 h 1242573"/>
              <a:gd name="connsiteX84" fmla="*/ 341349 w 1238523"/>
              <a:gd name="connsiteY84" fmla="*/ 65119 h 1242573"/>
              <a:gd name="connsiteX85" fmla="*/ 567075 w 1238523"/>
              <a:gd name="connsiteY85" fmla="*/ 2061 h 124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38523" h="1242573">
                <a:moveTo>
                  <a:pt x="649383" y="659264"/>
                </a:moveTo>
                <a:cubicBezTo>
                  <a:pt x="564579" y="659264"/>
                  <a:pt x="494743" y="729017"/>
                  <a:pt x="494743" y="813717"/>
                </a:cubicBezTo>
                <a:lnTo>
                  <a:pt x="494743" y="998064"/>
                </a:lnTo>
                <a:cubicBezTo>
                  <a:pt x="494743" y="1024221"/>
                  <a:pt x="515943" y="1045396"/>
                  <a:pt x="542133" y="1045396"/>
                </a:cubicBezTo>
                <a:lnTo>
                  <a:pt x="1065913" y="1045396"/>
                </a:lnTo>
                <a:cubicBezTo>
                  <a:pt x="1093349" y="1045396"/>
                  <a:pt x="1113303" y="1024221"/>
                  <a:pt x="1113303" y="998064"/>
                </a:cubicBezTo>
                <a:lnTo>
                  <a:pt x="1113303" y="944504"/>
                </a:lnTo>
                <a:cubicBezTo>
                  <a:pt x="1113303" y="943258"/>
                  <a:pt x="1113303" y="940767"/>
                  <a:pt x="1113303" y="938276"/>
                </a:cubicBezTo>
                <a:lnTo>
                  <a:pt x="1113303" y="813717"/>
                </a:lnTo>
                <a:cubicBezTo>
                  <a:pt x="1113303" y="729017"/>
                  <a:pt x="1043465" y="659264"/>
                  <a:pt x="958663" y="659264"/>
                </a:cubicBezTo>
                <a:close/>
                <a:moveTo>
                  <a:pt x="225369" y="567091"/>
                </a:moveTo>
                <a:cubicBezTo>
                  <a:pt x="169249" y="567091"/>
                  <a:pt x="121859" y="613178"/>
                  <a:pt x="121859" y="670475"/>
                </a:cubicBezTo>
                <a:lnTo>
                  <a:pt x="121859" y="800016"/>
                </a:lnTo>
                <a:cubicBezTo>
                  <a:pt x="121859" y="814963"/>
                  <a:pt x="134331" y="827419"/>
                  <a:pt x="150543" y="827419"/>
                </a:cubicBezTo>
                <a:lnTo>
                  <a:pt x="462317" y="827419"/>
                </a:lnTo>
                <a:lnTo>
                  <a:pt x="462317" y="813717"/>
                </a:lnTo>
                <a:cubicBezTo>
                  <a:pt x="462317" y="750192"/>
                  <a:pt x="495989" y="692895"/>
                  <a:pt x="544627" y="659264"/>
                </a:cubicBezTo>
                <a:cubicBezTo>
                  <a:pt x="539637" y="606950"/>
                  <a:pt x="494743" y="567091"/>
                  <a:pt x="442365" y="567091"/>
                </a:cubicBezTo>
                <a:close/>
                <a:moveTo>
                  <a:pt x="336623" y="245063"/>
                </a:moveTo>
                <a:cubicBezTo>
                  <a:pt x="273779" y="245063"/>
                  <a:pt x="222247" y="296595"/>
                  <a:pt x="222247" y="359439"/>
                </a:cubicBezTo>
                <a:cubicBezTo>
                  <a:pt x="222247" y="423540"/>
                  <a:pt x="273779" y="475072"/>
                  <a:pt x="336623" y="475072"/>
                </a:cubicBezTo>
                <a:cubicBezTo>
                  <a:pt x="400723" y="475072"/>
                  <a:pt x="452257" y="423540"/>
                  <a:pt x="452257" y="359439"/>
                </a:cubicBezTo>
                <a:cubicBezTo>
                  <a:pt x="452257" y="296595"/>
                  <a:pt x="400723" y="245063"/>
                  <a:pt x="336623" y="245063"/>
                </a:cubicBezTo>
                <a:close/>
                <a:moveTo>
                  <a:pt x="141785" y="235898"/>
                </a:moveTo>
                <a:cubicBezTo>
                  <a:pt x="145829" y="235276"/>
                  <a:pt x="149875" y="236209"/>
                  <a:pt x="152985" y="239321"/>
                </a:cubicBezTo>
                <a:cubicBezTo>
                  <a:pt x="160451" y="245545"/>
                  <a:pt x="161697" y="255502"/>
                  <a:pt x="156719" y="261726"/>
                </a:cubicBezTo>
                <a:cubicBezTo>
                  <a:pt x="11117" y="448436"/>
                  <a:pt x="-8795" y="702361"/>
                  <a:pt x="106939" y="908986"/>
                </a:cubicBezTo>
                <a:cubicBezTo>
                  <a:pt x="182853" y="1045906"/>
                  <a:pt x="308543" y="1145485"/>
                  <a:pt x="459123" y="1189050"/>
                </a:cubicBezTo>
                <a:cubicBezTo>
                  <a:pt x="604725" y="1228881"/>
                  <a:pt x="757795" y="1213945"/>
                  <a:pt x="890953" y="1142995"/>
                </a:cubicBezTo>
                <a:lnTo>
                  <a:pt x="879753" y="1121835"/>
                </a:lnTo>
                <a:cubicBezTo>
                  <a:pt x="877263" y="1116856"/>
                  <a:pt x="880997" y="1110632"/>
                  <a:pt x="887219" y="1110632"/>
                </a:cubicBezTo>
                <a:lnTo>
                  <a:pt x="966865" y="1111877"/>
                </a:lnTo>
                <a:cubicBezTo>
                  <a:pt x="973087" y="1111877"/>
                  <a:pt x="978065" y="1118100"/>
                  <a:pt x="974333" y="1124324"/>
                </a:cubicBezTo>
                <a:lnTo>
                  <a:pt x="932021" y="1194029"/>
                </a:lnTo>
                <a:cubicBezTo>
                  <a:pt x="929531" y="1199008"/>
                  <a:pt x="922065" y="1199008"/>
                  <a:pt x="918331" y="1194029"/>
                </a:cubicBezTo>
                <a:lnTo>
                  <a:pt x="907131" y="1171624"/>
                </a:lnTo>
                <a:cubicBezTo>
                  <a:pt x="817529" y="1218924"/>
                  <a:pt x="719217" y="1242573"/>
                  <a:pt x="620903" y="1242573"/>
                </a:cubicBezTo>
                <a:cubicBezTo>
                  <a:pt x="563659" y="1242573"/>
                  <a:pt x="506413" y="1235105"/>
                  <a:pt x="450413" y="1220168"/>
                </a:cubicBezTo>
                <a:cubicBezTo>
                  <a:pt x="291121" y="1174113"/>
                  <a:pt x="159207" y="1069556"/>
                  <a:pt x="78317" y="925167"/>
                </a:cubicBezTo>
                <a:cubicBezTo>
                  <a:pt x="-42397" y="707339"/>
                  <a:pt x="-22485" y="439722"/>
                  <a:pt x="130585" y="241810"/>
                </a:cubicBezTo>
                <a:cubicBezTo>
                  <a:pt x="133697" y="238699"/>
                  <a:pt x="137741" y="236520"/>
                  <a:pt x="141785" y="235898"/>
                </a:cubicBezTo>
                <a:close/>
                <a:moveTo>
                  <a:pt x="336623" y="211127"/>
                </a:moveTo>
                <a:cubicBezTo>
                  <a:pt x="418321" y="211127"/>
                  <a:pt x="483679" y="277742"/>
                  <a:pt x="483679" y="359439"/>
                </a:cubicBezTo>
                <a:cubicBezTo>
                  <a:pt x="483679" y="441137"/>
                  <a:pt x="418321" y="506494"/>
                  <a:pt x="336623" y="506494"/>
                </a:cubicBezTo>
                <a:cubicBezTo>
                  <a:pt x="254925" y="506494"/>
                  <a:pt x="188311" y="441137"/>
                  <a:pt x="188311" y="359439"/>
                </a:cubicBezTo>
                <a:cubicBezTo>
                  <a:pt x="188311" y="277742"/>
                  <a:pt x="254925" y="211127"/>
                  <a:pt x="336623" y="211127"/>
                </a:cubicBezTo>
                <a:close/>
                <a:moveTo>
                  <a:pt x="807777" y="194210"/>
                </a:moveTo>
                <a:cubicBezTo>
                  <a:pt x="714261" y="194210"/>
                  <a:pt x="638201" y="271755"/>
                  <a:pt x="638201" y="364308"/>
                </a:cubicBezTo>
                <a:cubicBezTo>
                  <a:pt x="638201" y="458113"/>
                  <a:pt x="714261" y="535657"/>
                  <a:pt x="807777" y="535657"/>
                </a:cubicBezTo>
                <a:cubicBezTo>
                  <a:pt x="901295" y="535657"/>
                  <a:pt x="977355" y="458113"/>
                  <a:pt x="977355" y="364308"/>
                </a:cubicBezTo>
                <a:cubicBezTo>
                  <a:pt x="977355" y="271755"/>
                  <a:pt x="901295" y="194210"/>
                  <a:pt x="807777" y="194210"/>
                </a:cubicBezTo>
                <a:close/>
                <a:moveTo>
                  <a:pt x="807777" y="161691"/>
                </a:moveTo>
                <a:cubicBezTo>
                  <a:pt x="919997" y="161691"/>
                  <a:pt x="1011021" y="252994"/>
                  <a:pt x="1011021" y="364308"/>
                </a:cubicBezTo>
                <a:cubicBezTo>
                  <a:pt x="1011021" y="475623"/>
                  <a:pt x="919997" y="566926"/>
                  <a:pt x="807777" y="566926"/>
                </a:cubicBezTo>
                <a:cubicBezTo>
                  <a:pt x="696805" y="566926"/>
                  <a:pt x="605783" y="475623"/>
                  <a:pt x="605783" y="364308"/>
                </a:cubicBezTo>
                <a:cubicBezTo>
                  <a:pt x="605783" y="252994"/>
                  <a:pt x="696805" y="161691"/>
                  <a:pt x="807777" y="161691"/>
                </a:cubicBezTo>
                <a:close/>
                <a:moveTo>
                  <a:pt x="567075" y="2061"/>
                </a:moveTo>
                <a:cubicBezTo>
                  <a:pt x="644707" y="-4323"/>
                  <a:pt x="723585" y="4085"/>
                  <a:pt x="800281" y="27751"/>
                </a:cubicBezTo>
                <a:cubicBezTo>
                  <a:pt x="958663" y="76329"/>
                  <a:pt x="1088361" y="183449"/>
                  <a:pt x="1166929" y="330429"/>
                </a:cubicBezTo>
                <a:cubicBezTo>
                  <a:pt x="1269191" y="523495"/>
                  <a:pt x="1261709" y="758911"/>
                  <a:pt x="1145729" y="945749"/>
                </a:cubicBezTo>
                <a:lnTo>
                  <a:pt x="1145729" y="998064"/>
                </a:lnTo>
                <a:cubicBezTo>
                  <a:pt x="1145729" y="1041660"/>
                  <a:pt x="1109563" y="1077782"/>
                  <a:pt x="1065913" y="1077782"/>
                </a:cubicBezTo>
                <a:lnTo>
                  <a:pt x="542133" y="1077782"/>
                </a:lnTo>
                <a:cubicBezTo>
                  <a:pt x="498483" y="1077782"/>
                  <a:pt x="462317" y="1041660"/>
                  <a:pt x="462317" y="998064"/>
                </a:cubicBezTo>
                <a:lnTo>
                  <a:pt x="462317" y="859804"/>
                </a:lnTo>
                <a:lnTo>
                  <a:pt x="150543" y="859804"/>
                </a:lnTo>
                <a:cubicBezTo>
                  <a:pt x="116871" y="859804"/>
                  <a:pt x="89435" y="832401"/>
                  <a:pt x="89435" y="800016"/>
                </a:cubicBezTo>
                <a:lnTo>
                  <a:pt x="89435" y="670475"/>
                </a:lnTo>
                <a:cubicBezTo>
                  <a:pt x="89435" y="594494"/>
                  <a:pt x="150543" y="534706"/>
                  <a:pt x="225369" y="534706"/>
                </a:cubicBezTo>
                <a:lnTo>
                  <a:pt x="442365" y="534706"/>
                </a:lnTo>
                <a:cubicBezTo>
                  <a:pt x="508461" y="534706"/>
                  <a:pt x="563333" y="580792"/>
                  <a:pt x="575803" y="643072"/>
                </a:cubicBezTo>
                <a:cubicBezTo>
                  <a:pt x="598251" y="631861"/>
                  <a:pt x="623193" y="626879"/>
                  <a:pt x="649383" y="626879"/>
                </a:cubicBezTo>
                <a:lnTo>
                  <a:pt x="958663" y="626879"/>
                </a:lnTo>
                <a:cubicBezTo>
                  <a:pt x="1062173" y="626879"/>
                  <a:pt x="1145729" y="710333"/>
                  <a:pt x="1145729" y="813717"/>
                </a:cubicBezTo>
                <a:lnTo>
                  <a:pt x="1145729" y="879733"/>
                </a:lnTo>
                <a:cubicBezTo>
                  <a:pt x="1228037" y="711579"/>
                  <a:pt x="1225543" y="512285"/>
                  <a:pt x="1138245" y="345376"/>
                </a:cubicBezTo>
                <a:cubicBezTo>
                  <a:pt x="1064667" y="207116"/>
                  <a:pt x="941203" y="104977"/>
                  <a:pt x="790305" y="57645"/>
                </a:cubicBezTo>
                <a:cubicBezTo>
                  <a:pt x="645641" y="14050"/>
                  <a:pt x="492249" y="26505"/>
                  <a:pt x="356315" y="93767"/>
                </a:cubicBezTo>
                <a:lnTo>
                  <a:pt x="368785" y="114942"/>
                </a:lnTo>
                <a:cubicBezTo>
                  <a:pt x="371279" y="121170"/>
                  <a:pt x="366291" y="127398"/>
                  <a:pt x="360055" y="127398"/>
                </a:cubicBezTo>
                <a:lnTo>
                  <a:pt x="278995" y="123661"/>
                </a:lnTo>
                <a:cubicBezTo>
                  <a:pt x="274005" y="123661"/>
                  <a:pt x="270265" y="116188"/>
                  <a:pt x="272759" y="111205"/>
                </a:cubicBezTo>
                <a:lnTo>
                  <a:pt x="316407" y="42698"/>
                </a:lnTo>
                <a:cubicBezTo>
                  <a:pt x="318901" y="37716"/>
                  <a:pt x="327631" y="37716"/>
                  <a:pt x="330125" y="42698"/>
                </a:cubicBezTo>
                <a:lnTo>
                  <a:pt x="341349" y="65119"/>
                </a:lnTo>
                <a:cubicBezTo>
                  <a:pt x="413057" y="29620"/>
                  <a:pt x="489443" y="8445"/>
                  <a:pt x="567075" y="2061"/>
                </a:cubicBezTo>
                <a:close/>
              </a:path>
            </a:pathLst>
          </a:custGeom>
          <a:solidFill>
            <a:schemeClr val="accent5"/>
          </a:solidFill>
          <a:ln>
            <a:noFill/>
          </a:ln>
          <a:effectLst/>
        </p:spPr>
        <p:txBody>
          <a:bodyPr wrap="square" anchor="ctr">
            <a:noAutofit/>
          </a:bodyPr>
          <a:lstStyle/>
          <a:p>
            <a:endParaRPr lang="en-US" dirty="0"/>
          </a:p>
        </p:txBody>
      </p:sp>
      <p:sp>
        <p:nvSpPr>
          <p:cNvPr id="28" name="Freeform 453">
            <a:extLst>
              <a:ext uri="{FF2B5EF4-FFF2-40B4-BE49-F238E27FC236}">
                <a16:creationId xmlns:a16="http://schemas.microsoft.com/office/drawing/2014/main" id="{DBA1687D-02D0-834F-A167-BC321B109E0D}"/>
              </a:ext>
            </a:extLst>
          </p:cNvPr>
          <p:cNvSpPr>
            <a:spLocks noChangeArrowheads="1"/>
          </p:cNvSpPr>
          <p:nvPr/>
        </p:nvSpPr>
        <p:spPr bwMode="auto">
          <a:xfrm>
            <a:off x="836408" y="2003557"/>
            <a:ext cx="1840171" cy="1653407"/>
          </a:xfrm>
          <a:prstGeom prst="round2SameRect">
            <a:avLst/>
          </a:prstGeom>
          <a:solidFill>
            <a:schemeClr val="accent4">
              <a:lumMod val="60000"/>
              <a:lumOff val="40000"/>
              <a:alpha val="50000"/>
            </a:schemeClr>
          </a:solidFill>
          <a:ln>
            <a:noFill/>
          </a:ln>
          <a:effectLst/>
        </p:spPr>
        <p:txBody>
          <a:bodyPr wrap="none" anchor="ctr"/>
          <a:lstStyle/>
          <a:p>
            <a:endParaRPr lang="en-US" dirty="0"/>
          </a:p>
        </p:txBody>
      </p:sp>
      <p:sp>
        <p:nvSpPr>
          <p:cNvPr id="29" name="Freeform 454">
            <a:extLst>
              <a:ext uri="{FF2B5EF4-FFF2-40B4-BE49-F238E27FC236}">
                <a16:creationId xmlns:a16="http://schemas.microsoft.com/office/drawing/2014/main" id="{D0559DC7-828B-0144-8D03-BA5966908CFA}"/>
              </a:ext>
            </a:extLst>
          </p:cNvPr>
          <p:cNvSpPr>
            <a:spLocks noChangeArrowheads="1"/>
          </p:cNvSpPr>
          <p:nvPr/>
        </p:nvSpPr>
        <p:spPr bwMode="auto">
          <a:xfrm>
            <a:off x="671617" y="2830260"/>
            <a:ext cx="2169754" cy="3290334"/>
          </a:xfrm>
          <a:custGeom>
            <a:avLst/>
            <a:gdLst>
              <a:gd name="T0" fmla="*/ 2612 w 3485"/>
              <a:gd name="T1" fmla="*/ 0 h 5281"/>
              <a:gd name="T2" fmla="*/ 2612 w 3485"/>
              <a:gd name="T3" fmla="*/ 0 h 5281"/>
              <a:gd name="T4" fmla="*/ 2624 w 3485"/>
              <a:gd name="T5" fmla="*/ 141 h 5281"/>
              <a:gd name="T6" fmla="*/ 2624 w 3485"/>
              <a:gd name="T7" fmla="*/ 141 h 5281"/>
              <a:gd name="T8" fmla="*/ 1742 w 3485"/>
              <a:gd name="T9" fmla="*/ 1022 h 5281"/>
              <a:gd name="T10" fmla="*/ 1742 w 3485"/>
              <a:gd name="T11" fmla="*/ 1022 h 5281"/>
              <a:gd name="T12" fmla="*/ 860 w 3485"/>
              <a:gd name="T13" fmla="*/ 141 h 5281"/>
              <a:gd name="T14" fmla="*/ 860 w 3485"/>
              <a:gd name="T15" fmla="*/ 141 h 5281"/>
              <a:gd name="T16" fmla="*/ 872 w 3485"/>
              <a:gd name="T17" fmla="*/ 0 h 5281"/>
              <a:gd name="T18" fmla="*/ 0 w 3485"/>
              <a:gd name="T19" fmla="*/ 0 h 5281"/>
              <a:gd name="T20" fmla="*/ 0 w 3485"/>
              <a:gd name="T21" fmla="*/ 5280 h 5281"/>
              <a:gd name="T22" fmla="*/ 3484 w 3485"/>
              <a:gd name="T23" fmla="*/ 5280 h 5281"/>
              <a:gd name="T24" fmla="*/ 3484 w 3485"/>
              <a:gd name="T25" fmla="*/ 0 h 5281"/>
              <a:gd name="T26" fmla="*/ 2612 w 3485"/>
              <a:gd name="T27" fmla="*/ 0 h 5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5" h="5281">
                <a:moveTo>
                  <a:pt x="2612" y="0"/>
                </a:moveTo>
                <a:lnTo>
                  <a:pt x="2612" y="0"/>
                </a:lnTo>
                <a:cubicBezTo>
                  <a:pt x="2619" y="46"/>
                  <a:pt x="2624" y="93"/>
                  <a:pt x="2624" y="141"/>
                </a:cubicBezTo>
                <a:lnTo>
                  <a:pt x="2624" y="141"/>
                </a:lnTo>
                <a:cubicBezTo>
                  <a:pt x="2624" y="628"/>
                  <a:pt x="2228" y="1022"/>
                  <a:pt x="1742" y="1022"/>
                </a:cubicBezTo>
                <a:lnTo>
                  <a:pt x="1742" y="1022"/>
                </a:lnTo>
                <a:cubicBezTo>
                  <a:pt x="1255" y="1022"/>
                  <a:pt x="860" y="628"/>
                  <a:pt x="860" y="141"/>
                </a:cubicBezTo>
                <a:lnTo>
                  <a:pt x="860" y="141"/>
                </a:lnTo>
                <a:cubicBezTo>
                  <a:pt x="860" y="93"/>
                  <a:pt x="864" y="46"/>
                  <a:pt x="872" y="0"/>
                </a:cubicBezTo>
                <a:lnTo>
                  <a:pt x="0" y="0"/>
                </a:lnTo>
                <a:lnTo>
                  <a:pt x="0" y="5280"/>
                </a:lnTo>
                <a:lnTo>
                  <a:pt x="3484" y="5280"/>
                </a:lnTo>
                <a:lnTo>
                  <a:pt x="3484" y="0"/>
                </a:lnTo>
                <a:lnTo>
                  <a:pt x="2612" y="0"/>
                </a:lnTo>
              </a:path>
            </a:pathLst>
          </a:custGeom>
          <a:solidFill>
            <a:schemeClr val="accent1"/>
          </a:solidFill>
          <a:ln>
            <a:noFill/>
          </a:ln>
          <a:effectLst/>
        </p:spPr>
        <p:txBody>
          <a:bodyPr wrap="none" anchor="ctr"/>
          <a:lstStyle/>
          <a:p>
            <a:endParaRPr lang="en-US" dirty="0"/>
          </a:p>
        </p:txBody>
      </p:sp>
      <p:sp>
        <p:nvSpPr>
          <p:cNvPr id="30" name="Freeform 29">
            <a:extLst>
              <a:ext uri="{FF2B5EF4-FFF2-40B4-BE49-F238E27FC236}">
                <a16:creationId xmlns:a16="http://schemas.microsoft.com/office/drawing/2014/main" id="{C0389EBB-D29D-1E45-A663-2EE8BDB0370A}"/>
              </a:ext>
            </a:extLst>
          </p:cNvPr>
          <p:cNvSpPr>
            <a:spLocks noChangeArrowheads="1"/>
          </p:cNvSpPr>
          <p:nvPr/>
        </p:nvSpPr>
        <p:spPr bwMode="auto">
          <a:xfrm>
            <a:off x="1481838" y="2627018"/>
            <a:ext cx="551425" cy="620092"/>
          </a:xfrm>
          <a:custGeom>
            <a:avLst/>
            <a:gdLst>
              <a:gd name="connsiteX0" fmla="*/ 257900 w 1102850"/>
              <a:gd name="connsiteY0" fmla="*/ 725082 h 1240184"/>
              <a:gd name="connsiteX1" fmla="*/ 844962 w 1102850"/>
              <a:gd name="connsiteY1" fmla="*/ 725082 h 1240184"/>
              <a:gd name="connsiteX2" fmla="*/ 861166 w 1102850"/>
              <a:gd name="connsiteY2" fmla="*/ 741257 h 1240184"/>
              <a:gd name="connsiteX3" fmla="*/ 844962 w 1102850"/>
              <a:gd name="connsiteY3" fmla="*/ 757432 h 1240184"/>
              <a:gd name="connsiteX4" fmla="*/ 568258 w 1102850"/>
              <a:gd name="connsiteY4" fmla="*/ 757432 h 1240184"/>
              <a:gd name="connsiteX5" fmla="*/ 568258 w 1102850"/>
              <a:gd name="connsiteY5" fmla="*/ 1224009 h 1240184"/>
              <a:gd name="connsiteX6" fmla="*/ 552054 w 1102850"/>
              <a:gd name="connsiteY6" fmla="*/ 1240184 h 1240184"/>
              <a:gd name="connsiteX7" fmla="*/ 535851 w 1102850"/>
              <a:gd name="connsiteY7" fmla="*/ 1224009 h 1240184"/>
              <a:gd name="connsiteX8" fmla="*/ 535851 w 1102850"/>
              <a:gd name="connsiteY8" fmla="*/ 757432 h 1240184"/>
              <a:gd name="connsiteX9" fmla="*/ 257900 w 1102850"/>
              <a:gd name="connsiteY9" fmla="*/ 757432 h 1240184"/>
              <a:gd name="connsiteX10" fmla="*/ 241696 w 1102850"/>
              <a:gd name="connsiteY10" fmla="*/ 741257 h 1240184"/>
              <a:gd name="connsiteX11" fmla="*/ 257900 w 1102850"/>
              <a:gd name="connsiteY11" fmla="*/ 725082 h 1240184"/>
              <a:gd name="connsiteX12" fmla="*/ 997103 w 1102850"/>
              <a:gd name="connsiteY12" fmla="*/ 555510 h 1240184"/>
              <a:gd name="connsiteX13" fmla="*/ 973611 w 1102850"/>
              <a:gd name="connsiteY13" fmla="*/ 564240 h 1240184"/>
              <a:gd name="connsiteX14" fmla="*/ 962483 w 1102850"/>
              <a:gd name="connsiteY14" fmla="*/ 589183 h 1240184"/>
              <a:gd name="connsiteX15" fmla="*/ 962483 w 1102850"/>
              <a:gd name="connsiteY15" fmla="*/ 823641 h 1240184"/>
              <a:gd name="connsiteX16" fmla="*/ 919207 w 1102850"/>
              <a:gd name="connsiteY16" fmla="*/ 867290 h 1240184"/>
              <a:gd name="connsiteX17" fmla="*/ 788144 w 1102850"/>
              <a:gd name="connsiteY17" fmla="*/ 867290 h 1240184"/>
              <a:gd name="connsiteX18" fmla="*/ 757233 w 1102850"/>
              <a:gd name="connsiteY18" fmla="*/ 899715 h 1240184"/>
              <a:gd name="connsiteX19" fmla="*/ 757233 w 1102850"/>
              <a:gd name="connsiteY19" fmla="*/ 1175329 h 1240184"/>
              <a:gd name="connsiteX20" fmla="*/ 767124 w 1102850"/>
              <a:gd name="connsiteY20" fmla="*/ 1200271 h 1240184"/>
              <a:gd name="connsiteX21" fmla="*/ 793090 w 1102850"/>
              <a:gd name="connsiteY21" fmla="*/ 1207754 h 1240184"/>
              <a:gd name="connsiteX22" fmla="*/ 821528 w 1102850"/>
              <a:gd name="connsiteY22" fmla="*/ 1174082 h 1240184"/>
              <a:gd name="connsiteX23" fmla="*/ 821528 w 1102850"/>
              <a:gd name="connsiteY23" fmla="*/ 973296 h 1240184"/>
              <a:gd name="connsiteX24" fmla="*/ 862331 w 1102850"/>
              <a:gd name="connsiteY24" fmla="*/ 932141 h 1240184"/>
              <a:gd name="connsiteX25" fmla="*/ 994630 w 1102850"/>
              <a:gd name="connsiteY25" fmla="*/ 932141 h 1240184"/>
              <a:gd name="connsiteX26" fmla="*/ 1026778 w 1102850"/>
              <a:gd name="connsiteY26" fmla="*/ 899715 h 1240184"/>
              <a:gd name="connsiteX27" fmla="*/ 1026778 w 1102850"/>
              <a:gd name="connsiteY27" fmla="*/ 590430 h 1240184"/>
              <a:gd name="connsiteX28" fmla="*/ 997103 w 1102850"/>
              <a:gd name="connsiteY28" fmla="*/ 555510 h 1240184"/>
              <a:gd name="connsiteX29" fmla="*/ 99040 w 1102850"/>
              <a:gd name="connsiteY29" fmla="*/ 555510 h 1240184"/>
              <a:gd name="connsiteX30" fmla="*/ 69366 w 1102850"/>
              <a:gd name="connsiteY30" fmla="*/ 590430 h 1240184"/>
              <a:gd name="connsiteX31" fmla="*/ 69366 w 1102850"/>
              <a:gd name="connsiteY31" fmla="*/ 899715 h 1240184"/>
              <a:gd name="connsiteX32" fmla="*/ 102750 w 1102850"/>
              <a:gd name="connsiteY32" fmla="*/ 932141 h 1240184"/>
              <a:gd name="connsiteX33" fmla="*/ 233813 w 1102850"/>
              <a:gd name="connsiteY33" fmla="*/ 932141 h 1240184"/>
              <a:gd name="connsiteX34" fmla="*/ 274615 w 1102850"/>
              <a:gd name="connsiteY34" fmla="*/ 973296 h 1240184"/>
              <a:gd name="connsiteX35" fmla="*/ 274615 w 1102850"/>
              <a:gd name="connsiteY35" fmla="*/ 1174082 h 1240184"/>
              <a:gd name="connsiteX36" fmla="*/ 304290 w 1102850"/>
              <a:gd name="connsiteY36" fmla="*/ 1207754 h 1240184"/>
              <a:gd name="connsiteX37" fmla="*/ 329018 w 1102850"/>
              <a:gd name="connsiteY37" fmla="*/ 1200271 h 1240184"/>
              <a:gd name="connsiteX38" fmla="*/ 338910 w 1102850"/>
              <a:gd name="connsiteY38" fmla="*/ 1175329 h 1240184"/>
              <a:gd name="connsiteX39" fmla="*/ 338910 w 1102850"/>
              <a:gd name="connsiteY39" fmla="*/ 899715 h 1240184"/>
              <a:gd name="connsiteX40" fmla="*/ 307999 w 1102850"/>
              <a:gd name="connsiteY40" fmla="*/ 867290 h 1240184"/>
              <a:gd name="connsiteX41" fmla="*/ 178172 w 1102850"/>
              <a:gd name="connsiteY41" fmla="*/ 867290 h 1240184"/>
              <a:gd name="connsiteX42" fmla="*/ 133661 w 1102850"/>
              <a:gd name="connsiteY42" fmla="*/ 823641 h 1240184"/>
              <a:gd name="connsiteX43" fmla="*/ 133661 w 1102850"/>
              <a:gd name="connsiteY43" fmla="*/ 589183 h 1240184"/>
              <a:gd name="connsiteX44" fmla="*/ 123769 w 1102850"/>
              <a:gd name="connsiteY44" fmla="*/ 564240 h 1240184"/>
              <a:gd name="connsiteX45" fmla="*/ 99040 w 1102850"/>
              <a:gd name="connsiteY45" fmla="*/ 555510 h 1240184"/>
              <a:gd name="connsiteX46" fmla="*/ 1000813 w 1102850"/>
              <a:gd name="connsiteY46" fmla="*/ 523085 h 1240184"/>
              <a:gd name="connsiteX47" fmla="*/ 1058926 w 1102850"/>
              <a:gd name="connsiteY47" fmla="*/ 590430 h 1240184"/>
              <a:gd name="connsiteX48" fmla="*/ 1058926 w 1102850"/>
              <a:gd name="connsiteY48" fmla="*/ 899715 h 1240184"/>
              <a:gd name="connsiteX49" fmla="*/ 994630 w 1102850"/>
              <a:gd name="connsiteY49" fmla="*/ 964566 h 1240184"/>
              <a:gd name="connsiteX50" fmla="*/ 862331 w 1102850"/>
              <a:gd name="connsiteY50" fmla="*/ 964566 h 1240184"/>
              <a:gd name="connsiteX51" fmla="*/ 852439 w 1102850"/>
              <a:gd name="connsiteY51" fmla="*/ 973296 h 1240184"/>
              <a:gd name="connsiteX52" fmla="*/ 852439 w 1102850"/>
              <a:gd name="connsiteY52" fmla="*/ 1174082 h 1240184"/>
              <a:gd name="connsiteX53" fmla="*/ 795563 w 1102850"/>
              <a:gd name="connsiteY53" fmla="*/ 1240179 h 1240184"/>
              <a:gd name="connsiteX54" fmla="*/ 788144 w 1102850"/>
              <a:gd name="connsiteY54" fmla="*/ 1240179 h 1240184"/>
              <a:gd name="connsiteX55" fmla="*/ 746105 w 1102850"/>
              <a:gd name="connsiteY55" fmla="*/ 1223967 h 1240184"/>
              <a:gd name="connsiteX56" fmla="*/ 725085 w 1102850"/>
              <a:gd name="connsiteY56" fmla="*/ 1175329 h 1240184"/>
              <a:gd name="connsiteX57" fmla="*/ 725085 w 1102850"/>
              <a:gd name="connsiteY57" fmla="*/ 899715 h 1240184"/>
              <a:gd name="connsiteX58" fmla="*/ 788144 w 1102850"/>
              <a:gd name="connsiteY58" fmla="*/ 834865 h 1240184"/>
              <a:gd name="connsiteX59" fmla="*/ 919207 w 1102850"/>
              <a:gd name="connsiteY59" fmla="*/ 834865 h 1240184"/>
              <a:gd name="connsiteX60" fmla="*/ 930335 w 1102850"/>
              <a:gd name="connsiteY60" fmla="*/ 823641 h 1240184"/>
              <a:gd name="connsiteX61" fmla="*/ 930335 w 1102850"/>
              <a:gd name="connsiteY61" fmla="*/ 589183 h 1240184"/>
              <a:gd name="connsiteX62" fmla="*/ 951355 w 1102850"/>
              <a:gd name="connsiteY62" fmla="*/ 540545 h 1240184"/>
              <a:gd name="connsiteX63" fmla="*/ 1000813 w 1102850"/>
              <a:gd name="connsiteY63" fmla="*/ 523085 h 1240184"/>
              <a:gd name="connsiteX64" fmla="*/ 96568 w 1102850"/>
              <a:gd name="connsiteY64" fmla="*/ 523085 h 1240184"/>
              <a:gd name="connsiteX65" fmla="*/ 144789 w 1102850"/>
              <a:gd name="connsiteY65" fmla="*/ 540545 h 1240184"/>
              <a:gd name="connsiteX66" fmla="*/ 167045 w 1102850"/>
              <a:gd name="connsiteY66" fmla="*/ 589183 h 1240184"/>
              <a:gd name="connsiteX67" fmla="*/ 167045 w 1102850"/>
              <a:gd name="connsiteY67" fmla="*/ 823641 h 1240184"/>
              <a:gd name="connsiteX68" fmla="*/ 178172 w 1102850"/>
              <a:gd name="connsiteY68" fmla="*/ 834865 h 1240184"/>
              <a:gd name="connsiteX69" fmla="*/ 307999 w 1102850"/>
              <a:gd name="connsiteY69" fmla="*/ 834865 h 1240184"/>
              <a:gd name="connsiteX70" fmla="*/ 372294 w 1102850"/>
              <a:gd name="connsiteY70" fmla="*/ 899715 h 1240184"/>
              <a:gd name="connsiteX71" fmla="*/ 372294 w 1102850"/>
              <a:gd name="connsiteY71" fmla="*/ 1175329 h 1240184"/>
              <a:gd name="connsiteX72" fmla="*/ 351274 w 1102850"/>
              <a:gd name="connsiteY72" fmla="*/ 1223967 h 1240184"/>
              <a:gd name="connsiteX73" fmla="*/ 306762 w 1102850"/>
              <a:gd name="connsiteY73" fmla="*/ 1240179 h 1240184"/>
              <a:gd name="connsiteX74" fmla="*/ 300580 w 1102850"/>
              <a:gd name="connsiteY74" fmla="*/ 1240179 h 1240184"/>
              <a:gd name="connsiteX75" fmla="*/ 243704 w 1102850"/>
              <a:gd name="connsiteY75" fmla="*/ 1174082 h 1240184"/>
              <a:gd name="connsiteX76" fmla="*/ 243704 w 1102850"/>
              <a:gd name="connsiteY76" fmla="*/ 973296 h 1240184"/>
              <a:gd name="connsiteX77" fmla="*/ 233813 w 1102850"/>
              <a:gd name="connsiteY77" fmla="*/ 964566 h 1240184"/>
              <a:gd name="connsiteX78" fmla="*/ 102750 w 1102850"/>
              <a:gd name="connsiteY78" fmla="*/ 964566 h 1240184"/>
              <a:gd name="connsiteX79" fmla="*/ 38455 w 1102850"/>
              <a:gd name="connsiteY79" fmla="*/ 899715 h 1240184"/>
              <a:gd name="connsiteX80" fmla="*/ 38455 w 1102850"/>
              <a:gd name="connsiteY80" fmla="*/ 590430 h 1240184"/>
              <a:gd name="connsiteX81" fmla="*/ 96568 w 1102850"/>
              <a:gd name="connsiteY81" fmla="*/ 523085 h 1240184"/>
              <a:gd name="connsiteX82" fmla="*/ 998482 w 1102850"/>
              <a:gd name="connsiteY82" fmla="*/ 327416 h 1240184"/>
              <a:gd name="connsiteX83" fmla="*/ 928066 w 1102850"/>
              <a:gd name="connsiteY83" fmla="*/ 397627 h 1240184"/>
              <a:gd name="connsiteX84" fmla="*/ 998482 w 1102850"/>
              <a:gd name="connsiteY84" fmla="*/ 466607 h 1240184"/>
              <a:gd name="connsiteX85" fmla="*/ 1068899 w 1102850"/>
              <a:gd name="connsiteY85" fmla="*/ 397627 h 1240184"/>
              <a:gd name="connsiteX86" fmla="*/ 998482 w 1102850"/>
              <a:gd name="connsiteY86" fmla="*/ 327416 h 1240184"/>
              <a:gd name="connsiteX87" fmla="*/ 102238 w 1102850"/>
              <a:gd name="connsiteY87" fmla="*/ 327416 h 1240184"/>
              <a:gd name="connsiteX88" fmla="*/ 32026 w 1102850"/>
              <a:gd name="connsiteY88" fmla="*/ 397627 h 1240184"/>
              <a:gd name="connsiteX89" fmla="*/ 102238 w 1102850"/>
              <a:gd name="connsiteY89" fmla="*/ 466607 h 1240184"/>
              <a:gd name="connsiteX90" fmla="*/ 171218 w 1102850"/>
              <a:gd name="connsiteY90" fmla="*/ 397627 h 1240184"/>
              <a:gd name="connsiteX91" fmla="*/ 102238 w 1102850"/>
              <a:gd name="connsiteY91" fmla="*/ 327416 h 1240184"/>
              <a:gd name="connsiteX92" fmla="*/ 998482 w 1102850"/>
              <a:gd name="connsiteY92" fmla="*/ 296621 h 1240184"/>
              <a:gd name="connsiteX93" fmla="*/ 1102850 w 1102850"/>
              <a:gd name="connsiteY93" fmla="*/ 397627 h 1240184"/>
              <a:gd name="connsiteX94" fmla="*/ 998482 w 1102850"/>
              <a:gd name="connsiteY94" fmla="*/ 498633 h 1240184"/>
              <a:gd name="connsiteX95" fmla="*/ 895372 w 1102850"/>
              <a:gd name="connsiteY95" fmla="*/ 397627 h 1240184"/>
              <a:gd name="connsiteX96" fmla="*/ 998482 w 1102850"/>
              <a:gd name="connsiteY96" fmla="*/ 296621 h 1240184"/>
              <a:gd name="connsiteX97" fmla="*/ 102238 w 1102850"/>
              <a:gd name="connsiteY97" fmla="*/ 296621 h 1240184"/>
              <a:gd name="connsiteX98" fmla="*/ 202012 w 1102850"/>
              <a:gd name="connsiteY98" fmla="*/ 397627 h 1240184"/>
              <a:gd name="connsiteX99" fmla="*/ 102238 w 1102850"/>
              <a:gd name="connsiteY99" fmla="*/ 498633 h 1240184"/>
              <a:gd name="connsiteX100" fmla="*/ 0 w 1102850"/>
              <a:gd name="connsiteY100" fmla="*/ 397627 h 1240184"/>
              <a:gd name="connsiteX101" fmla="*/ 102238 w 1102850"/>
              <a:gd name="connsiteY101" fmla="*/ 296621 h 1240184"/>
              <a:gd name="connsiteX102" fmla="*/ 702283 w 1102850"/>
              <a:gd name="connsiteY102" fmla="*/ 155046 h 1240184"/>
              <a:gd name="connsiteX103" fmla="*/ 702283 w 1102850"/>
              <a:gd name="connsiteY103" fmla="*/ 291487 h 1240184"/>
              <a:gd name="connsiteX104" fmla="*/ 618954 w 1102850"/>
              <a:gd name="connsiteY104" fmla="*/ 375832 h 1240184"/>
              <a:gd name="connsiteX105" fmla="*/ 427423 w 1102850"/>
              <a:gd name="connsiteY105" fmla="*/ 375832 h 1240184"/>
              <a:gd name="connsiteX106" fmla="*/ 427423 w 1102850"/>
              <a:gd name="connsiteY106" fmla="*/ 414283 h 1240184"/>
              <a:gd name="connsiteX107" fmla="*/ 479659 w 1102850"/>
              <a:gd name="connsiteY107" fmla="*/ 465138 h 1240184"/>
              <a:gd name="connsiteX108" fmla="*/ 839091 w 1102850"/>
              <a:gd name="connsiteY108" fmla="*/ 465138 h 1240184"/>
              <a:gd name="connsiteX109" fmla="*/ 842822 w 1102850"/>
              <a:gd name="connsiteY109" fmla="*/ 462657 h 1240184"/>
              <a:gd name="connsiteX110" fmla="*/ 841578 w 1102850"/>
              <a:gd name="connsiteY110" fmla="*/ 458936 h 1240184"/>
              <a:gd name="connsiteX111" fmla="*/ 817947 w 1102850"/>
              <a:gd name="connsiteY111" fmla="*/ 434129 h 1240184"/>
              <a:gd name="connsiteX112" fmla="*/ 806754 w 1102850"/>
              <a:gd name="connsiteY112" fmla="*/ 404360 h 1240184"/>
              <a:gd name="connsiteX113" fmla="*/ 806754 w 1102850"/>
              <a:gd name="connsiteY113" fmla="*/ 205901 h 1240184"/>
              <a:gd name="connsiteX114" fmla="*/ 755762 w 1102850"/>
              <a:gd name="connsiteY114" fmla="*/ 155046 h 1240184"/>
              <a:gd name="connsiteX115" fmla="*/ 341607 w 1102850"/>
              <a:gd name="connsiteY115" fmla="*/ 32250 h 1240184"/>
              <a:gd name="connsiteX116" fmla="*/ 290615 w 1102850"/>
              <a:gd name="connsiteY116" fmla="*/ 83105 h 1240184"/>
              <a:gd name="connsiteX117" fmla="*/ 290615 w 1102850"/>
              <a:gd name="connsiteY117" fmla="*/ 281564 h 1240184"/>
              <a:gd name="connsiteX118" fmla="*/ 279422 w 1102850"/>
              <a:gd name="connsiteY118" fmla="*/ 311332 h 1240184"/>
              <a:gd name="connsiteX119" fmla="*/ 255792 w 1102850"/>
              <a:gd name="connsiteY119" fmla="*/ 336140 h 1240184"/>
              <a:gd name="connsiteX120" fmla="*/ 254548 w 1102850"/>
              <a:gd name="connsiteY120" fmla="*/ 341101 h 1240184"/>
              <a:gd name="connsiteX121" fmla="*/ 258279 w 1102850"/>
              <a:gd name="connsiteY121" fmla="*/ 343582 h 1240184"/>
              <a:gd name="connsiteX122" fmla="*/ 618954 w 1102850"/>
              <a:gd name="connsiteY122" fmla="*/ 343582 h 1240184"/>
              <a:gd name="connsiteX123" fmla="*/ 669946 w 1102850"/>
              <a:gd name="connsiteY123" fmla="*/ 291487 h 1240184"/>
              <a:gd name="connsiteX124" fmla="*/ 669946 w 1102850"/>
              <a:gd name="connsiteY124" fmla="*/ 83105 h 1240184"/>
              <a:gd name="connsiteX125" fmla="*/ 618954 w 1102850"/>
              <a:gd name="connsiteY125" fmla="*/ 32250 h 1240184"/>
              <a:gd name="connsiteX126" fmla="*/ 341607 w 1102850"/>
              <a:gd name="connsiteY126" fmla="*/ 0 h 1240184"/>
              <a:gd name="connsiteX127" fmla="*/ 618954 w 1102850"/>
              <a:gd name="connsiteY127" fmla="*/ 0 h 1240184"/>
              <a:gd name="connsiteX128" fmla="*/ 702283 w 1102850"/>
              <a:gd name="connsiteY128" fmla="*/ 83105 h 1240184"/>
              <a:gd name="connsiteX129" fmla="*/ 702283 w 1102850"/>
              <a:gd name="connsiteY129" fmla="*/ 121556 h 1240184"/>
              <a:gd name="connsiteX130" fmla="*/ 755762 w 1102850"/>
              <a:gd name="connsiteY130" fmla="*/ 121556 h 1240184"/>
              <a:gd name="connsiteX131" fmla="*/ 839091 w 1102850"/>
              <a:gd name="connsiteY131" fmla="*/ 205901 h 1240184"/>
              <a:gd name="connsiteX132" fmla="*/ 839091 w 1102850"/>
              <a:gd name="connsiteY132" fmla="*/ 404360 h 1240184"/>
              <a:gd name="connsiteX133" fmla="*/ 841578 w 1102850"/>
              <a:gd name="connsiteY133" fmla="*/ 411802 h 1240184"/>
              <a:gd name="connsiteX134" fmla="*/ 865208 w 1102850"/>
              <a:gd name="connsiteY134" fmla="*/ 437850 h 1240184"/>
              <a:gd name="connsiteX135" fmla="*/ 872671 w 1102850"/>
              <a:gd name="connsiteY135" fmla="*/ 476301 h 1240184"/>
              <a:gd name="connsiteX136" fmla="*/ 839091 w 1102850"/>
              <a:gd name="connsiteY136" fmla="*/ 498628 h 1240184"/>
              <a:gd name="connsiteX137" fmla="*/ 479659 w 1102850"/>
              <a:gd name="connsiteY137" fmla="*/ 498628 h 1240184"/>
              <a:gd name="connsiteX138" fmla="*/ 395087 w 1102850"/>
              <a:gd name="connsiteY138" fmla="*/ 414283 h 1240184"/>
              <a:gd name="connsiteX139" fmla="*/ 395087 w 1102850"/>
              <a:gd name="connsiteY139" fmla="*/ 375832 h 1240184"/>
              <a:gd name="connsiteX140" fmla="*/ 258279 w 1102850"/>
              <a:gd name="connsiteY140" fmla="*/ 375832 h 1240184"/>
              <a:gd name="connsiteX141" fmla="*/ 224699 w 1102850"/>
              <a:gd name="connsiteY141" fmla="*/ 354745 h 1240184"/>
              <a:gd name="connsiteX142" fmla="*/ 232161 w 1102850"/>
              <a:gd name="connsiteY142" fmla="*/ 315054 h 1240184"/>
              <a:gd name="connsiteX143" fmla="*/ 255792 w 1102850"/>
              <a:gd name="connsiteY143" fmla="*/ 290246 h 1240184"/>
              <a:gd name="connsiteX144" fmla="*/ 258279 w 1102850"/>
              <a:gd name="connsiteY144" fmla="*/ 281564 h 1240184"/>
              <a:gd name="connsiteX145" fmla="*/ 258279 w 1102850"/>
              <a:gd name="connsiteY145" fmla="*/ 83105 h 1240184"/>
              <a:gd name="connsiteX146" fmla="*/ 341607 w 1102850"/>
              <a:gd name="connsiteY146" fmla="*/ 0 h 124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102850" h="1240184">
                <a:moveTo>
                  <a:pt x="257900" y="725082"/>
                </a:moveTo>
                <a:lnTo>
                  <a:pt x="844962" y="725082"/>
                </a:lnTo>
                <a:cubicBezTo>
                  <a:pt x="854934" y="725082"/>
                  <a:pt x="861166" y="732547"/>
                  <a:pt x="861166" y="741257"/>
                </a:cubicBezTo>
                <a:cubicBezTo>
                  <a:pt x="861166" y="751211"/>
                  <a:pt x="854934" y="757432"/>
                  <a:pt x="844962" y="757432"/>
                </a:cubicBezTo>
                <a:lnTo>
                  <a:pt x="568258" y="757432"/>
                </a:lnTo>
                <a:lnTo>
                  <a:pt x="568258" y="1224009"/>
                </a:lnTo>
                <a:cubicBezTo>
                  <a:pt x="568258" y="1232719"/>
                  <a:pt x="560779" y="1240184"/>
                  <a:pt x="552054" y="1240184"/>
                </a:cubicBezTo>
                <a:cubicBezTo>
                  <a:pt x="542083" y="1240184"/>
                  <a:pt x="535851" y="1232719"/>
                  <a:pt x="535851" y="1224009"/>
                </a:cubicBezTo>
                <a:lnTo>
                  <a:pt x="535851" y="757432"/>
                </a:lnTo>
                <a:lnTo>
                  <a:pt x="257900" y="757432"/>
                </a:lnTo>
                <a:cubicBezTo>
                  <a:pt x="249175" y="757432"/>
                  <a:pt x="241696" y="751211"/>
                  <a:pt x="241696" y="741257"/>
                </a:cubicBezTo>
                <a:cubicBezTo>
                  <a:pt x="241696" y="732547"/>
                  <a:pt x="249175" y="725082"/>
                  <a:pt x="257900" y="725082"/>
                </a:cubicBezTo>
                <a:close/>
                <a:moveTo>
                  <a:pt x="997103" y="555510"/>
                </a:moveTo>
                <a:cubicBezTo>
                  <a:pt x="988448" y="555510"/>
                  <a:pt x="979793" y="558005"/>
                  <a:pt x="973611" y="564240"/>
                </a:cubicBezTo>
                <a:cubicBezTo>
                  <a:pt x="966192" y="570476"/>
                  <a:pt x="962483" y="579206"/>
                  <a:pt x="962483" y="589183"/>
                </a:cubicBezTo>
                <a:lnTo>
                  <a:pt x="962483" y="823641"/>
                </a:lnTo>
                <a:cubicBezTo>
                  <a:pt x="962483" y="847336"/>
                  <a:pt x="942700" y="867290"/>
                  <a:pt x="919207" y="867290"/>
                </a:cubicBezTo>
                <a:lnTo>
                  <a:pt x="788144" y="867290"/>
                </a:lnTo>
                <a:cubicBezTo>
                  <a:pt x="772070" y="867290"/>
                  <a:pt x="757233" y="881009"/>
                  <a:pt x="757233" y="899715"/>
                </a:cubicBezTo>
                <a:lnTo>
                  <a:pt x="757233" y="1175329"/>
                </a:lnTo>
                <a:cubicBezTo>
                  <a:pt x="757233" y="1185306"/>
                  <a:pt x="760942" y="1194036"/>
                  <a:pt x="767124" y="1200271"/>
                </a:cubicBezTo>
                <a:cubicBezTo>
                  <a:pt x="774543" y="1205260"/>
                  <a:pt x="783198" y="1209001"/>
                  <a:pt x="793090" y="1207754"/>
                </a:cubicBezTo>
                <a:cubicBezTo>
                  <a:pt x="807927" y="1206507"/>
                  <a:pt x="821528" y="1191541"/>
                  <a:pt x="821528" y="1174082"/>
                </a:cubicBezTo>
                <a:lnTo>
                  <a:pt x="821528" y="973296"/>
                </a:lnTo>
                <a:cubicBezTo>
                  <a:pt x="821528" y="950847"/>
                  <a:pt x="838838" y="932141"/>
                  <a:pt x="862331" y="932141"/>
                </a:cubicBezTo>
                <a:lnTo>
                  <a:pt x="994630" y="932141"/>
                </a:lnTo>
                <a:cubicBezTo>
                  <a:pt x="1013177" y="932141"/>
                  <a:pt x="1026778" y="917175"/>
                  <a:pt x="1026778" y="899715"/>
                </a:cubicBezTo>
                <a:lnTo>
                  <a:pt x="1026778" y="590430"/>
                </a:lnTo>
                <a:cubicBezTo>
                  <a:pt x="1026778" y="572970"/>
                  <a:pt x="1014414" y="558005"/>
                  <a:pt x="997103" y="555510"/>
                </a:cubicBezTo>
                <a:close/>
                <a:moveTo>
                  <a:pt x="99040" y="555510"/>
                </a:moveTo>
                <a:cubicBezTo>
                  <a:pt x="82967" y="558005"/>
                  <a:pt x="69366" y="572970"/>
                  <a:pt x="69366" y="590430"/>
                </a:cubicBezTo>
                <a:lnTo>
                  <a:pt x="69366" y="899715"/>
                </a:lnTo>
                <a:cubicBezTo>
                  <a:pt x="69366" y="917175"/>
                  <a:pt x="84203" y="932141"/>
                  <a:pt x="102750" y="932141"/>
                </a:cubicBezTo>
                <a:lnTo>
                  <a:pt x="233813" y="932141"/>
                </a:lnTo>
                <a:cubicBezTo>
                  <a:pt x="257305" y="932141"/>
                  <a:pt x="274615" y="950847"/>
                  <a:pt x="274615" y="973296"/>
                </a:cubicBezTo>
                <a:lnTo>
                  <a:pt x="274615" y="1174082"/>
                </a:lnTo>
                <a:cubicBezTo>
                  <a:pt x="274615" y="1191541"/>
                  <a:pt x="288216" y="1206507"/>
                  <a:pt x="304290" y="1207754"/>
                </a:cubicBezTo>
                <a:cubicBezTo>
                  <a:pt x="314181" y="1209001"/>
                  <a:pt x="322836" y="1205260"/>
                  <a:pt x="329018" y="1200271"/>
                </a:cubicBezTo>
                <a:cubicBezTo>
                  <a:pt x="336437" y="1194036"/>
                  <a:pt x="338910" y="1185306"/>
                  <a:pt x="338910" y="1175329"/>
                </a:cubicBezTo>
                <a:lnTo>
                  <a:pt x="338910" y="899715"/>
                </a:lnTo>
                <a:cubicBezTo>
                  <a:pt x="338910" y="881009"/>
                  <a:pt x="325309" y="867290"/>
                  <a:pt x="307999" y="867290"/>
                </a:cubicBezTo>
                <a:lnTo>
                  <a:pt x="178172" y="867290"/>
                </a:lnTo>
                <a:cubicBezTo>
                  <a:pt x="153444" y="867290"/>
                  <a:pt x="133661" y="847336"/>
                  <a:pt x="133661" y="823641"/>
                </a:cubicBezTo>
                <a:lnTo>
                  <a:pt x="133661" y="589183"/>
                </a:lnTo>
                <a:cubicBezTo>
                  <a:pt x="133661" y="579206"/>
                  <a:pt x="129951" y="570476"/>
                  <a:pt x="123769" y="564240"/>
                </a:cubicBezTo>
                <a:cubicBezTo>
                  <a:pt x="116351" y="558005"/>
                  <a:pt x="107695" y="555510"/>
                  <a:pt x="99040" y="555510"/>
                </a:cubicBezTo>
                <a:close/>
                <a:moveTo>
                  <a:pt x="1000813" y="523085"/>
                </a:moveTo>
                <a:cubicBezTo>
                  <a:pt x="1032960" y="526827"/>
                  <a:pt x="1058926" y="556758"/>
                  <a:pt x="1058926" y="590430"/>
                </a:cubicBezTo>
                <a:lnTo>
                  <a:pt x="1058926" y="899715"/>
                </a:lnTo>
                <a:cubicBezTo>
                  <a:pt x="1058926" y="934635"/>
                  <a:pt x="1030487" y="964566"/>
                  <a:pt x="994630" y="964566"/>
                </a:cubicBezTo>
                <a:lnTo>
                  <a:pt x="862331" y="964566"/>
                </a:lnTo>
                <a:cubicBezTo>
                  <a:pt x="857385" y="964566"/>
                  <a:pt x="852439" y="968307"/>
                  <a:pt x="852439" y="973296"/>
                </a:cubicBezTo>
                <a:lnTo>
                  <a:pt x="852439" y="1174082"/>
                </a:lnTo>
                <a:cubicBezTo>
                  <a:pt x="852439" y="1207754"/>
                  <a:pt x="827710" y="1237685"/>
                  <a:pt x="795563" y="1240179"/>
                </a:cubicBezTo>
                <a:cubicBezTo>
                  <a:pt x="793090" y="1240179"/>
                  <a:pt x="790617" y="1240179"/>
                  <a:pt x="788144" y="1240179"/>
                </a:cubicBezTo>
                <a:cubicBezTo>
                  <a:pt x="773307" y="1240179"/>
                  <a:pt x="758469" y="1235191"/>
                  <a:pt x="746105" y="1223967"/>
                </a:cubicBezTo>
                <a:cubicBezTo>
                  <a:pt x="732504" y="1211495"/>
                  <a:pt x="725085" y="1194036"/>
                  <a:pt x="725085" y="1175329"/>
                </a:cubicBezTo>
                <a:lnTo>
                  <a:pt x="725085" y="899715"/>
                </a:lnTo>
                <a:cubicBezTo>
                  <a:pt x="725085" y="863549"/>
                  <a:pt x="753523" y="834865"/>
                  <a:pt x="788144" y="834865"/>
                </a:cubicBezTo>
                <a:lnTo>
                  <a:pt x="919207" y="834865"/>
                </a:lnTo>
                <a:cubicBezTo>
                  <a:pt x="925389" y="834865"/>
                  <a:pt x="930335" y="829877"/>
                  <a:pt x="930335" y="823641"/>
                </a:cubicBezTo>
                <a:lnTo>
                  <a:pt x="930335" y="589183"/>
                </a:lnTo>
                <a:cubicBezTo>
                  <a:pt x="930335" y="570476"/>
                  <a:pt x="937754" y="553016"/>
                  <a:pt x="951355" y="540545"/>
                </a:cubicBezTo>
                <a:cubicBezTo>
                  <a:pt x="964956" y="528074"/>
                  <a:pt x="982266" y="521838"/>
                  <a:pt x="1000813" y="523085"/>
                </a:cubicBezTo>
                <a:close/>
                <a:moveTo>
                  <a:pt x="96568" y="523085"/>
                </a:moveTo>
                <a:cubicBezTo>
                  <a:pt x="113878" y="521838"/>
                  <a:pt x="131188" y="528074"/>
                  <a:pt x="144789" y="540545"/>
                </a:cubicBezTo>
                <a:cubicBezTo>
                  <a:pt x="159626" y="553016"/>
                  <a:pt x="167045" y="570476"/>
                  <a:pt x="167045" y="589183"/>
                </a:cubicBezTo>
                <a:lnTo>
                  <a:pt x="167045" y="823641"/>
                </a:lnTo>
                <a:cubicBezTo>
                  <a:pt x="167045" y="829877"/>
                  <a:pt x="170754" y="834865"/>
                  <a:pt x="178172" y="834865"/>
                </a:cubicBezTo>
                <a:lnTo>
                  <a:pt x="307999" y="834865"/>
                </a:lnTo>
                <a:cubicBezTo>
                  <a:pt x="342619" y="834865"/>
                  <a:pt x="372294" y="863549"/>
                  <a:pt x="372294" y="899715"/>
                </a:cubicBezTo>
                <a:lnTo>
                  <a:pt x="372294" y="1175329"/>
                </a:lnTo>
                <a:cubicBezTo>
                  <a:pt x="372294" y="1194036"/>
                  <a:pt x="363639" y="1211495"/>
                  <a:pt x="351274" y="1223967"/>
                </a:cubicBezTo>
                <a:cubicBezTo>
                  <a:pt x="338910" y="1235191"/>
                  <a:pt x="324073" y="1240179"/>
                  <a:pt x="306762" y="1240179"/>
                </a:cubicBezTo>
                <a:cubicBezTo>
                  <a:pt x="305526" y="1240179"/>
                  <a:pt x="303053" y="1240179"/>
                  <a:pt x="300580" y="1240179"/>
                </a:cubicBezTo>
                <a:cubicBezTo>
                  <a:pt x="268433" y="1237685"/>
                  <a:pt x="243704" y="1207754"/>
                  <a:pt x="243704" y="1174082"/>
                </a:cubicBezTo>
                <a:lnTo>
                  <a:pt x="243704" y="973296"/>
                </a:lnTo>
                <a:cubicBezTo>
                  <a:pt x="243704" y="968307"/>
                  <a:pt x="238758" y="964566"/>
                  <a:pt x="233813" y="964566"/>
                </a:cubicBezTo>
                <a:lnTo>
                  <a:pt x="102750" y="964566"/>
                </a:lnTo>
                <a:cubicBezTo>
                  <a:pt x="66893" y="964566"/>
                  <a:pt x="38455" y="934635"/>
                  <a:pt x="38455" y="899715"/>
                </a:cubicBezTo>
                <a:lnTo>
                  <a:pt x="38455" y="590430"/>
                </a:lnTo>
                <a:cubicBezTo>
                  <a:pt x="38455" y="556758"/>
                  <a:pt x="63184" y="526827"/>
                  <a:pt x="96568" y="523085"/>
                </a:cubicBezTo>
                <a:close/>
                <a:moveTo>
                  <a:pt x="998482" y="327416"/>
                </a:moveTo>
                <a:cubicBezTo>
                  <a:pt x="959502" y="327416"/>
                  <a:pt x="928066" y="359442"/>
                  <a:pt x="928066" y="397627"/>
                </a:cubicBezTo>
                <a:cubicBezTo>
                  <a:pt x="928066" y="435813"/>
                  <a:pt x="959502" y="466607"/>
                  <a:pt x="998482" y="466607"/>
                </a:cubicBezTo>
                <a:cubicBezTo>
                  <a:pt x="1037463" y="466607"/>
                  <a:pt x="1068899" y="435813"/>
                  <a:pt x="1068899" y="397627"/>
                </a:cubicBezTo>
                <a:cubicBezTo>
                  <a:pt x="1068899" y="359442"/>
                  <a:pt x="1037463" y="327416"/>
                  <a:pt x="998482" y="327416"/>
                </a:cubicBezTo>
                <a:close/>
                <a:moveTo>
                  <a:pt x="102238" y="327416"/>
                </a:moveTo>
                <a:cubicBezTo>
                  <a:pt x="62821" y="327416"/>
                  <a:pt x="32026" y="359442"/>
                  <a:pt x="32026" y="397627"/>
                </a:cubicBezTo>
                <a:cubicBezTo>
                  <a:pt x="32026" y="435813"/>
                  <a:pt x="62821" y="466607"/>
                  <a:pt x="102238" y="466607"/>
                </a:cubicBezTo>
                <a:cubicBezTo>
                  <a:pt x="140423" y="466607"/>
                  <a:pt x="171218" y="435813"/>
                  <a:pt x="171218" y="397627"/>
                </a:cubicBezTo>
                <a:cubicBezTo>
                  <a:pt x="171218" y="359442"/>
                  <a:pt x="140423" y="327416"/>
                  <a:pt x="102238" y="327416"/>
                </a:cubicBezTo>
                <a:close/>
                <a:moveTo>
                  <a:pt x="998482" y="296621"/>
                </a:moveTo>
                <a:cubicBezTo>
                  <a:pt x="1055067" y="296621"/>
                  <a:pt x="1102850" y="342197"/>
                  <a:pt x="1102850" y="397627"/>
                </a:cubicBezTo>
                <a:cubicBezTo>
                  <a:pt x="1102850" y="454289"/>
                  <a:pt x="1055067" y="498633"/>
                  <a:pt x="998482" y="498633"/>
                </a:cubicBezTo>
                <a:cubicBezTo>
                  <a:pt x="941897" y="498633"/>
                  <a:pt x="895372" y="454289"/>
                  <a:pt x="895372" y="397627"/>
                </a:cubicBezTo>
                <a:cubicBezTo>
                  <a:pt x="895372" y="342197"/>
                  <a:pt x="941897" y="296621"/>
                  <a:pt x="998482" y="296621"/>
                </a:cubicBezTo>
                <a:close/>
                <a:moveTo>
                  <a:pt x="102238" y="296621"/>
                </a:moveTo>
                <a:cubicBezTo>
                  <a:pt x="157668" y="296621"/>
                  <a:pt x="202012" y="342197"/>
                  <a:pt x="202012" y="397627"/>
                </a:cubicBezTo>
                <a:cubicBezTo>
                  <a:pt x="202012" y="454289"/>
                  <a:pt x="157668" y="498633"/>
                  <a:pt x="102238" y="498633"/>
                </a:cubicBezTo>
                <a:cubicBezTo>
                  <a:pt x="45576" y="498633"/>
                  <a:pt x="0" y="454289"/>
                  <a:pt x="0" y="397627"/>
                </a:cubicBezTo>
                <a:cubicBezTo>
                  <a:pt x="0" y="342197"/>
                  <a:pt x="45576" y="296621"/>
                  <a:pt x="102238" y="296621"/>
                </a:cubicBezTo>
                <a:close/>
                <a:moveTo>
                  <a:pt x="702283" y="155046"/>
                </a:moveTo>
                <a:lnTo>
                  <a:pt x="702283" y="291487"/>
                </a:lnTo>
                <a:cubicBezTo>
                  <a:pt x="702283" y="338620"/>
                  <a:pt x="664971" y="375832"/>
                  <a:pt x="618954" y="375832"/>
                </a:cubicBezTo>
                <a:lnTo>
                  <a:pt x="427423" y="375832"/>
                </a:lnTo>
                <a:lnTo>
                  <a:pt x="427423" y="414283"/>
                </a:lnTo>
                <a:cubicBezTo>
                  <a:pt x="427423" y="442811"/>
                  <a:pt x="451054" y="465138"/>
                  <a:pt x="479659" y="465138"/>
                </a:cubicBezTo>
                <a:lnTo>
                  <a:pt x="839091" y="465138"/>
                </a:lnTo>
                <a:cubicBezTo>
                  <a:pt x="840334" y="465138"/>
                  <a:pt x="841578" y="465138"/>
                  <a:pt x="842822" y="462657"/>
                </a:cubicBezTo>
                <a:cubicBezTo>
                  <a:pt x="842822" y="461417"/>
                  <a:pt x="842822" y="460176"/>
                  <a:pt x="841578" y="458936"/>
                </a:cubicBezTo>
                <a:lnTo>
                  <a:pt x="817947" y="434129"/>
                </a:lnTo>
                <a:cubicBezTo>
                  <a:pt x="810485" y="425446"/>
                  <a:pt x="806754" y="414283"/>
                  <a:pt x="806754" y="404360"/>
                </a:cubicBezTo>
                <a:lnTo>
                  <a:pt x="806754" y="205901"/>
                </a:lnTo>
                <a:cubicBezTo>
                  <a:pt x="806754" y="177373"/>
                  <a:pt x="784367" y="155046"/>
                  <a:pt x="755762" y="155046"/>
                </a:cubicBezTo>
                <a:close/>
                <a:moveTo>
                  <a:pt x="341607" y="32250"/>
                </a:moveTo>
                <a:cubicBezTo>
                  <a:pt x="314246" y="32250"/>
                  <a:pt x="290615" y="54576"/>
                  <a:pt x="290615" y="83105"/>
                </a:cubicBezTo>
                <a:lnTo>
                  <a:pt x="290615" y="281564"/>
                </a:lnTo>
                <a:cubicBezTo>
                  <a:pt x="290615" y="292727"/>
                  <a:pt x="286884" y="303890"/>
                  <a:pt x="279422" y="311332"/>
                </a:cubicBezTo>
                <a:lnTo>
                  <a:pt x="255792" y="336140"/>
                </a:lnTo>
                <a:cubicBezTo>
                  <a:pt x="254548" y="338620"/>
                  <a:pt x="254548" y="339861"/>
                  <a:pt x="254548" y="341101"/>
                </a:cubicBezTo>
                <a:cubicBezTo>
                  <a:pt x="255792" y="342342"/>
                  <a:pt x="257035" y="343582"/>
                  <a:pt x="258279" y="343582"/>
                </a:cubicBezTo>
                <a:lnTo>
                  <a:pt x="618954" y="343582"/>
                </a:lnTo>
                <a:cubicBezTo>
                  <a:pt x="646316" y="343582"/>
                  <a:pt x="669946" y="321255"/>
                  <a:pt x="669946" y="291487"/>
                </a:cubicBezTo>
                <a:lnTo>
                  <a:pt x="669946" y="83105"/>
                </a:lnTo>
                <a:cubicBezTo>
                  <a:pt x="669946" y="54576"/>
                  <a:pt x="646316" y="32250"/>
                  <a:pt x="618954" y="32250"/>
                </a:cubicBezTo>
                <a:close/>
                <a:moveTo>
                  <a:pt x="341607" y="0"/>
                </a:moveTo>
                <a:lnTo>
                  <a:pt x="618954" y="0"/>
                </a:lnTo>
                <a:cubicBezTo>
                  <a:pt x="664971" y="0"/>
                  <a:pt x="702283" y="37211"/>
                  <a:pt x="702283" y="83105"/>
                </a:cubicBezTo>
                <a:lnTo>
                  <a:pt x="702283" y="121556"/>
                </a:lnTo>
                <a:lnTo>
                  <a:pt x="755762" y="121556"/>
                </a:lnTo>
                <a:cubicBezTo>
                  <a:pt x="801779" y="121556"/>
                  <a:pt x="839091" y="158767"/>
                  <a:pt x="839091" y="205901"/>
                </a:cubicBezTo>
                <a:lnTo>
                  <a:pt x="839091" y="404360"/>
                </a:lnTo>
                <a:cubicBezTo>
                  <a:pt x="839091" y="406841"/>
                  <a:pt x="840334" y="409321"/>
                  <a:pt x="841578" y="411802"/>
                </a:cubicBezTo>
                <a:lnTo>
                  <a:pt x="865208" y="437850"/>
                </a:lnTo>
                <a:cubicBezTo>
                  <a:pt x="875158" y="447773"/>
                  <a:pt x="877645" y="462657"/>
                  <a:pt x="872671" y="476301"/>
                </a:cubicBezTo>
                <a:cubicBezTo>
                  <a:pt x="866452" y="489945"/>
                  <a:pt x="854015" y="498628"/>
                  <a:pt x="839091" y="498628"/>
                </a:cubicBezTo>
                <a:lnTo>
                  <a:pt x="479659" y="498628"/>
                </a:lnTo>
                <a:cubicBezTo>
                  <a:pt x="432398" y="498628"/>
                  <a:pt x="395087" y="460176"/>
                  <a:pt x="395087" y="414283"/>
                </a:cubicBezTo>
                <a:lnTo>
                  <a:pt x="395087" y="375832"/>
                </a:lnTo>
                <a:lnTo>
                  <a:pt x="258279" y="375832"/>
                </a:lnTo>
                <a:cubicBezTo>
                  <a:pt x="244598" y="375832"/>
                  <a:pt x="230917" y="367149"/>
                  <a:pt x="224699" y="354745"/>
                </a:cubicBezTo>
                <a:cubicBezTo>
                  <a:pt x="219724" y="341101"/>
                  <a:pt x="222212" y="326217"/>
                  <a:pt x="232161" y="315054"/>
                </a:cubicBezTo>
                <a:lnTo>
                  <a:pt x="255792" y="290246"/>
                </a:lnTo>
                <a:cubicBezTo>
                  <a:pt x="257035" y="287765"/>
                  <a:pt x="258279" y="284044"/>
                  <a:pt x="258279" y="281564"/>
                </a:cubicBezTo>
                <a:lnTo>
                  <a:pt x="258279" y="83105"/>
                </a:lnTo>
                <a:cubicBezTo>
                  <a:pt x="258279" y="37211"/>
                  <a:pt x="295590" y="0"/>
                  <a:pt x="341607" y="0"/>
                </a:cubicBezTo>
                <a:close/>
              </a:path>
            </a:pathLst>
          </a:custGeom>
          <a:solidFill>
            <a:schemeClr val="accent1"/>
          </a:solidFill>
          <a:ln>
            <a:noFill/>
          </a:ln>
          <a:effectLst/>
        </p:spPr>
        <p:txBody>
          <a:bodyPr wrap="square" anchor="ctr">
            <a:noAutofit/>
          </a:bodyPr>
          <a:lstStyle/>
          <a:p>
            <a:endParaRPr lang="en-US" dirty="0"/>
          </a:p>
        </p:txBody>
      </p:sp>
      <p:sp>
        <p:nvSpPr>
          <p:cNvPr id="4" name="TextBox 3">
            <a:extLst>
              <a:ext uri="{FF2B5EF4-FFF2-40B4-BE49-F238E27FC236}">
                <a16:creationId xmlns:a16="http://schemas.microsoft.com/office/drawing/2014/main" id="{89FA553C-7612-1045-AE3C-B16AB5D97A69}"/>
              </a:ext>
            </a:extLst>
          </p:cNvPr>
          <p:cNvSpPr txBox="1"/>
          <p:nvPr/>
        </p:nvSpPr>
        <p:spPr>
          <a:xfrm>
            <a:off x="762001" y="740053"/>
            <a:ext cx="10668000" cy="600164"/>
          </a:xfrm>
          <a:prstGeom prst="rect">
            <a:avLst/>
          </a:prstGeom>
          <a:noFill/>
        </p:spPr>
        <p:txBody>
          <a:bodyPr wrap="square" rtlCol="0" anchor="b">
            <a:spAutoFit/>
          </a:bodyPr>
          <a:lstStyle/>
          <a:p>
            <a:pPr algn="ctr"/>
            <a:r>
              <a:rPr lang="en-US" sz="3300" dirty="0">
                <a:solidFill>
                  <a:schemeClr val="accent2">
                    <a:lumMod val="50000"/>
                  </a:schemeClr>
                </a:solidFill>
              </a:rPr>
              <a:t>RECOMMEDATIONS AND APPLICATIONS</a:t>
            </a:r>
            <a:endParaRPr lang="en-US" sz="3300" b="1" spc="-145" dirty="0">
              <a:solidFill>
                <a:schemeClr val="accent2">
                  <a:lumMod val="50000"/>
                </a:schemeClr>
              </a:solidFill>
              <a:cs typeface="Poppins" pitchFamily="2" charset="77"/>
            </a:endParaRPr>
          </a:p>
        </p:txBody>
      </p:sp>
      <p:sp>
        <p:nvSpPr>
          <p:cNvPr id="5" name="TextBox 4">
            <a:extLst>
              <a:ext uri="{FF2B5EF4-FFF2-40B4-BE49-F238E27FC236}">
                <a16:creationId xmlns:a16="http://schemas.microsoft.com/office/drawing/2014/main" id="{048701C0-F3EB-0E49-9D35-2764633F79FD}"/>
              </a:ext>
            </a:extLst>
          </p:cNvPr>
          <p:cNvSpPr txBox="1"/>
          <p:nvPr/>
        </p:nvSpPr>
        <p:spPr>
          <a:xfrm>
            <a:off x="762001" y="1392918"/>
            <a:ext cx="10667999" cy="323165"/>
          </a:xfrm>
          <a:prstGeom prst="rect">
            <a:avLst/>
          </a:prstGeom>
          <a:noFill/>
        </p:spPr>
        <p:txBody>
          <a:bodyPr wrap="square" rtlCol="0">
            <a:spAutoFit/>
          </a:bodyPr>
          <a:lstStyle/>
          <a:p>
            <a:pPr algn="ctr"/>
            <a:r>
              <a:rPr lang="en-US" sz="1500" spc="-60" dirty="0">
                <a:cs typeface="Poppins" pitchFamily="2" charset="77"/>
              </a:rPr>
              <a:t>Outcomes from this study can be summarized with the following</a:t>
            </a:r>
          </a:p>
        </p:txBody>
      </p:sp>
      <p:sp>
        <p:nvSpPr>
          <p:cNvPr id="6" name="TextBox 5">
            <a:extLst>
              <a:ext uri="{FF2B5EF4-FFF2-40B4-BE49-F238E27FC236}">
                <a16:creationId xmlns:a16="http://schemas.microsoft.com/office/drawing/2014/main" id="{F467947D-53E1-E64F-BCFE-07EBA0EF788D}"/>
              </a:ext>
            </a:extLst>
          </p:cNvPr>
          <p:cNvSpPr txBox="1"/>
          <p:nvPr/>
        </p:nvSpPr>
        <p:spPr>
          <a:xfrm>
            <a:off x="808684" y="3747604"/>
            <a:ext cx="1892787" cy="877163"/>
          </a:xfrm>
          <a:prstGeom prst="rect">
            <a:avLst/>
          </a:prstGeom>
          <a:noFill/>
        </p:spPr>
        <p:txBody>
          <a:bodyPr wrap="square" rtlCol="0" anchor="b">
            <a:spAutoFit/>
          </a:bodyPr>
          <a:lstStyle/>
          <a:p>
            <a:pPr algn="ctr"/>
            <a:r>
              <a:rPr lang="en-US" sz="1700" b="1" spc="-15" dirty="0">
                <a:solidFill>
                  <a:schemeClr val="bg1"/>
                </a:solidFill>
                <a:cs typeface="Poppins" pitchFamily="2" charset="77"/>
              </a:rPr>
              <a:t>CLINICAL DECISION SUPPORT</a:t>
            </a:r>
          </a:p>
        </p:txBody>
      </p:sp>
      <p:sp>
        <p:nvSpPr>
          <p:cNvPr id="7" name="TextBox 6">
            <a:extLst>
              <a:ext uri="{FF2B5EF4-FFF2-40B4-BE49-F238E27FC236}">
                <a16:creationId xmlns:a16="http://schemas.microsoft.com/office/drawing/2014/main" id="{328C07E7-EB58-3C45-A895-1DD804FD0B84}"/>
              </a:ext>
            </a:extLst>
          </p:cNvPr>
          <p:cNvSpPr txBox="1"/>
          <p:nvPr/>
        </p:nvSpPr>
        <p:spPr>
          <a:xfrm>
            <a:off x="808684" y="4671355"/>
            <a:ext cx="1892787" cy="1225464"/>
          </a:xfrm>
          <a:prstGeom prst="rect">
            <a:avLst/>
          </a:prstGeom>
          <a:noFill/>
        </p:spPr>
        <p:txBody>
          <a:bodyPr wrap="square" rtlCol="0">
            <a:spAutoFit/>
          </a:bodyPr>
          <a:lstStyle/>
          <a:p>
            <a:pPr algn="ctr">
              <a:lnSpc>
                <a:spcPts val="1800"/>
              </a:lnSpc>
            </a:pPr>
            <a:r>
              <a:rPr lang="en-US" sz="1200" spc="-10" dirty="0">
                <a:solidFill>
                  <a:schemeClr val="bg1"/>
                </a:solidFill>
                <a:cs typeface="Poppins" pitchFamily="2" charset="77"/>
              </a:rPr>
              <a:t>Data provides insights to healthcare providers for better diagnosis, treatment planning, and patient management</a:t>
            </a:r>
          </a:p>
        </p:txBody>
      </p:sp>
      <p:sp>
        <p:nvSpPr>
          <p:cNvPr id="8" name="TextBox 7">
            <a:extLst>
              <a:ext uri="{FF2B5EF4-FFF2-40B4-BE49-F238E27FC236}">
                <a16:creationId xmlns:a16="http://schemas.microsoft.com/office/drawing/2014/main" id="{83EFAB11-4172-C04C-A6C0-34CAC0382E56}"/>
              </a:ext>
            </a:extLst>
          </p:cNvPr>
          <p:cNvSpPr txBox="1"/>
          <p:nvPr/>
        </p:nvSpPr>
        <p:spPr>
          <a:xfrm>
            <a:off x="2979367" y="3747604"/>
            <a:ext cx="1892787" cy="877163"/>
          </a:xfrm>
          <a:prstGeom prst="rect">
            <a:avLst/>
          </a:prstGeom>
          <a:noFill/>
        </p:spPr>
        <p:txBody>
          <a:bodyPr wrap="square" rtlCol="0" anchor="b">
            <a:spAutoFit/>
          </a:bodyPr>
          <a:lstStyle/>
          <a:p>
            <a:pPr algn="ctr"/>
            <a:r>
              <a:rPr lang="en-US" sz="1700" b="1" spc="-15" dirty="0">
                <a:solidFill>
                  <a:schemeClr val="bg1"/>
                </a:solidFill>
                <a:cs typeface="Poppins" pitchFamily="2" charset="77"/>
              </a:rPr>
              <a:t>HEALTHCARE RESOURCE ALLOCATION</a:t>
            </a:r>
          </a:p>
        </p:txBody>
      </p:sp>
      <p:sp>
        <p:nvSpPr>
          <p:cNvPr id="9" name="TextBox 8">
            <a:extLst>
              <a:ext uri="{FF2B5EF4-FFF2-40B4-BE49-F238E27FC236}">
                <a16:creationId xmlns:a16="http://schemas.microsoft.com/office/drawing/2014/main" id="{33947F5E-CBDA-534C-BC27-B718AD6D7C33}"/>
              </a:ext>
            </a:extLst>
          </p:cNvPr>
          <p:cNvSpPr txBox="1"/>
          <p:nvPr/>
        </p:nvSpPr>
        <p:spPr>
          <a:xfrm>
            <a:off x="2979367" y="4671355"/>
            <a:ext cx="1892787" cy="994631"/>
          </a:xfrm>
          <a:prstGeom prst="rect">
            <a:avLst/>
          </a:prstGeom>
          <a:noFill/>
        </p:spPr>
        <p:txBody>
          <a:bodyPr wrap="square" rtlCol="0">
            <a:spAutoFit/>
          </a:bodyPr>
          <a:lstStyle/>
          <a:p>
            <a:pPr algn="ctr">
              <a:lnSpc>
                <a:spcPts val="1800"/>
              </a:lnSpc>
            </a:pPr>
            <a:r>
              <a:rPr lang="en-US" sz="1200" spc="-10" dirty="0">
                <a:solidFill>
                  <a:schemeClr val="bg1"/>
                </a:solidFill>
                <a:cs typeface="Poppins" pitchFamily="2" charset="77"/>
              </a:rPr>
              <a:t>Data informs resource allocation strategies based on prevalent conditions and patient needs.</a:t>
            </a:r>
          </a:p>
        </p:txBody>
      </p:sp>
      <p:sp>
        <p:nvSpPr>
          <p:cNvPr id="10" name="TextBox 9">
            <a:extLst>
              <a:ext uri="{FF2B5EF4-FFF2-40B4-BE49-F238E27FC236}">
                <a16:creationId xmlns:a16="http://schemas.microsoft.com/office/drawing/2014/main" id="{0971CF63-E053-7D4A-BE2D-13714F772B5C}"/>
              </a:ext>
            </a:extLst>
          </p:cNvPr>
          <p:cNvSpPr txBox="1"/>
          <p:nvPr/>
        </p:nvSpPr>
        <p:spPr>
          <a:xfrm>
            <a:off x="4996954" y="3485994"/>
            <a:ext cx="2171169" cy="1138773"/>
          </a:xfrm>
          <a:prstGeom prst="rect">
            <a:avLst/>
          </a:prstGeom>
          <a:noFill/>
        </p:spPr>
        <p:txBody>
          <a:bodyPr wrap="square" rtlCol="0" anchor="b">
            <a:spAutoFit/>
          </a:bodyPr>
          <a:lstStyle/>
          <a:p>
            <a:pPr algn="ctr"/>
            <a:r>
              <a:rPr lang="en-US" sz="1700" b="1" spc="-15" dirty="0">
                <a:solidFill>
                  <a:schemeClr val="bg1"/>
                </a:solidFill>
                <a:cs typeface="Poppins" pitchFamily="2" charset="77"/>
              </a:rPr>
              <a:t>IMPACT OF LIFESTYLE BEHAVIOURS ON QUALITY OF LIFE</a:t>
            </a:r>
          </a:p>
        </p:txBody>
      </p:sp>
      <p:sp>
        <p:nvSpPr>
          <p:cNvPr id="11" name="TextBox 10">
            <a:extLst>
              <a:ext uri="{FF2B5EF4-FFF2-40B4-BE49-F238E27FC236}">
                <a16:creationId xmlns:a16="http://schemas.microsoft.com/office/drawing/2014/main" id="{74D35816-9B36-EF4D-918E-AF15FA4245CF}"/>
              </a:ext>
            </a:extLst>
          </p:cNvPr>
          <p:cNvSpPr txBox="1"/>
          <p:nvPr/>
        </p:nvSpPr>
        <p:spPr>
          <a:xfrm>
            <a:off x="5149607" y="4671355"/>
            <a:ext cx="1892787" cy="1225464"/>
          </a:xfrm>
          <a:prstGeom prst="rect">
            <a:avLst/>
          </a:prstGeom>
          <a:noFill/>
        </p:spPr>
        <p:txBody>
          <a:bodyPr wrap="square" rtlCol="0">
            <a:spAutoFit/>
          </a:bodyPr>
          <a:lstStyle/>
          <a:p>
            <a:pPr algn="ctr">
              <a:lnSpc>
                <a:spcPts val="1800"/>
              </a:lnSpc>
            </a:pPr>
            <a:r>
              <a:rPr lang="en-US" sz="1200" spc="-10" dirty="0">
                <a:solidFill>
                  <a:schemeClr val="bg1"/>
                </a:solidFill>
                <a:cs typeface="Poppins" pitchFamily="2" charset="77"/>
              </a:rPr>
              <a:t>Predicting factors influencing patient quality of life and provide actionable insights for enhanced patient care</a:t>
            </a:r>
          </a:p>
        </p:txBody>
      </p:sp>
      <p:sp>
        <p:nvSpPr>
          <p:cNvPr id="12" name="TextBox 11">
            <a:extLst>
              <a:ext uri="{FF2B5EF4-FFF2-40B4-BE49-F238E27FC236}">
                <a16:creationId xmlns:a16="http://schemas.microsoft.com/office/drawing/2014/main" id="{0F83D32E-93A4-6141-93E0-39B860E57C66}"/>
              </a:ext>
            </a:extLst>
          </p:cNvPr>
          <p:cNvSpPr txBox="1"/>
          <p:nvPr/>
        </p:nvSpPr>
        <p:spPr>
          <a:xfrm>
            <a:off x="7319846" y="3747604"/>
            <a:ext cx="1892787" cy="877163"/>
          </a:xfrm>
          <a:prstGeom prst="rect">
            <a:avLst/>
          </a:prstGeom>
          <a:noFill/>
        </p:spPr>
        <p:txBody>
          <a:bodyPr wrap="square" rtlCol="0" anchor="b">
            <a:spAutoFit/>
          </a:bodyPr>
          <a:lstStyle/>
          <a:p>
            <a:pPr algn="ctr"/>
            <a:r>
              <a:rPr lang="en-US" sz="1700" b="1" spc="-15" dirty="0">
                <a:solidFill>
                  <a:schemeClr val="bg1"/>
                </a:solidFill>
                <a:cs typeface="Poppins" pitchFamily="2" charset="77"/>
              </a:rPr>
              <a:t>PATIENT-CENTERED CARE</a:t>
            </a:r>
          </a:p>
        </p:txBody>
      </p:sp>
      <p:sp>
        <p:nvSpPr>
          <p:cNvPr id="13" name="TextBox 12">
            <a:extLst>
              <a:ext uri="{FF2B5EF4-FFF2-40B4-BE49-F238E27FC236}">
                <a16:creationId xmlns:a16="http://schemas.microsoft.com/office/drawing/2014/main" id="{4345A082-7293-5346-9C9A-CE99952C04EC}"/>
              </a:ext>
            </a:extLst>
          </p:cNvPr>
          <p:cNvSpPr txBox="1"/>
          <p:nvPr/>
        </p:nvSpPr>
        <p:spPr>
          <a:xfrm>
            <a:off x="7319846" y="4671355"/>
            <a:ext cx="1892787" cy="994631"/>
          </a:xfrm>
          <a:prstGeom prst="rect">
            <a:avLst/>
          </a:prstGeom>
          <a:noFill/>
        </p:spPr>
        <p:txBody>
          <a:bodyPr wrap="square" rtlCol="0">
            <a:spAutoFit/>
          </a:bodyPr>
          <a:lstStyle/>
          <a:p>
            <a:pPr algn="ctr">
              <a:lnSpc>
                <a:spcPts val="1800"/>
              </a:lnSpc>
            </a:pPr>
            <a:r>
              <a:rPr lang="en-US" sz="1200" spc="-10" dirty="0">
                <a:solidFill>
                  <a:schemeClr val="bg1"/>
                </a:solidFill>
                <a:cs typeface="Poppins" pitchFamily="2" charset="77"/>
              </a:rPr>
              <a:t>Personalize care plans and interventions based on individual patient profiles and risk factors.</a:t>
            </a:r>
          </a:p>
        </p:txBody>
      </p:sp>
      <p:sp>
        <p:nvSpPr>
          <p:cNvPr id="14" name="TextBox 13">
            <a:extLst>
              <a:ext uri="{FF2B5EF4-FFF2-40B4-BE49-F238E27FC236}">
                <a16:creationId xmlns:a16="http://schemas.microsoft.com/office/drawing/2014/main" id="{8460C3F6-E94A-A64E-83EB-FDF77CACDC7B}"/>
              </a:ext>
            </a:extLst>
          </p:cNvPr>
          <p:cNvSpPr txBox="1"/>
          <p:nvPr/>
        </p:nvSpPr>
        <p:spPr>
          <a:xfrm>
            <a:off x="9489958" y="3747604"/>
            <a:ext cx="1892787" cy="877163"/>
          </a:xfrm>
          <a:prstGeom prst="rect">
            <a:avLst/>
          </a:prstGeom>
          <a:noFill/>
        </p:spPr>
        <p:txBody>
          <a:bodyPr wrap="square" rtlCol="0" anchor="b">
            <a:spAutoFit/>
          </a:bodyPr>
          <a:lstStyle/>
          <a:p>
            <a:pPr algn="ctr"/>
            <a:r>
              <a:rPr lang="en-US" sz="1700" b="1" spc="-15" dirty="0">
                <a:solidFill>
                  <a:schemeClr val="bg1"/>
                </a:solidFill>
                <a:cs typeface="Poppins" pitchFamily="2" charset="77"/>
              </a:rPr>
              <a:t>RESEARCH AND POLICY IMPLICATIONS</a:t>
            </a:r>
          </a:p>
        </p:txBody>
      </p:sp>
      <p:sp>
        <p:nvSpPr>
          <p:cNvPr id="15" name="TextBox 14">
            <a:extLst>
              <a:ext uri="{FF2B5EF4-FFF2-40B4-BE49-F238E27FC236}">
                <a16:creationId xmlns:a16="http://schemas.microsoft.com/office/drawing/2014/main" id="{38DCF0E4-E83C-044F-AB20-4FDD69E8F2AF}"/>
              </a:ext>
            </a:extLst>
          </p:cNvPr>
          <p:cNvSpPr txBox="1"/>
          <p:nvPr/>
        </p:nvSpPr>
        <p:spPr>
          <a:xfrm>
            <a:off x="9489958" y="4671355"/>
            <a:ext cx="1892787" cy="1225464"/>
          </a:xfrm>
          <a:prstGeom prst="rect">
            <a:avLst/>
          </a:prstGeom>
          <a:noFill/>
        </p:spPr>
        <p:txBody>
          <a:bodyPr wrap="square" rtlCol="0">
            <a:spAutoFit/>
          </a:bodyPr>
          <a:lstStyle/>
          <a:p>
            <a:pPr algn="ctr">
              <a:lnSpc>
                <a:spcPts val="1800"/>
              </a:lnSpc>
            </a:pPr>
            <a:r>
              <a:rPr lang="en-US" sz="1200" spc="-10" dirty="0">
                <a:solidFill>
                  <a:schemeClr val="bg1"/>
                </a:solidFill>
                <a:cs typeface="Poppins" pitchFamily="2" charset="77"/>
              </a:rPr>
              <a:t>Contribute to medical research and health policy decisions by highlighting key healthcare trends and challenges</a:t>
            </a:r>
          </a:p>
        </p:txBody>
      </p:sp>
      <p:pic>
        <p:nvPicPr>
          <p:cNvPr id="3" name="Graphic 2" descr="Heart with pulse with solid fill">
            <a:extLst>
              <a:ext uri="{FF2B5EF4-FFF2-40B4-BE49-F238E27FC236}">
                <a16:creationId xmlns:a16="http://schemas.microsoft.com/office/drawing/2014/main" id="{C52C32BF-AF74-9F86-BDD7-099FDA2FFA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12533" y="2548101"/>
            <a:ext cx="766933" cy="766933"/>
          </a:xfrm>
          <a:prstGeom prst="rect">
            <a:avLst/>
          </a:prstGeom>
        </p:spPr>
      </p:pic>
      <p:sp>
        <p:nvSpPr>
          <p:cNvPr id="31" name="TextBox 30">
            <a:extLst>
              <a:ext uri="{FF2B5EF4-FFF2-40B4-BE49-F238E27FC236}">
                <a16:creationId xmlns:a16="http://schemas.microsoft.com/office/drawing/2014/main" id="{78070D8C-89DE-8CA7-F463-4FBBFF0FB0F3}"/>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16</a:t>
            </a:r>
          </a:p>
        </p:txBody>
      </p:sp>
    </p:spTree>
    <p:extLst>
      <p:ext uri="{BB962C8B-B14F-4D97-AF65-F5344CB8AC3E}">
        <p14:creationId xmlns:p14="http://schemas.microsoft.com/office/powerpoint/2010/main" val="927354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E27F-2861-DCF3-F97B-04DB9624D70F}"/>
              </a:ext>
            </a:extLst>
          </p:cNvPr>
          <p:cNvSpPr>
            <a:spLocks noGrp="1"/>
          </p:cNvSpPr>
          <p:nvPr>
            <p:ph type="title"/>
          </p:nvPr>
        </p:nvSpPr>
        <p:spPr/>
        <p:txBody>
          <a:bodyPr/>
          <a:lstStyle/>
          <a:p>
            <a:r>
              <a:rPr lang="en-US" dirty="0"/>
              <a:t>CHECK OUT the rest of MY PORTFOLIO!</a:t>
            </a:r>
            <a:br>
              <a:rPr lang="en-US" dirty="0"/>
            </a:br>
            <a:endParaRPr lang="en-ZA" dirty="0"/>
          </a:p>
        </p:txBody>
      </p:sp>
      <p:pic>
        <p:nvPicPr>
          <p:cNvPr id="8" name="Picture 7">
            <a:hlinkClick r:id="rId2"/>
            <a:extLst>
              <a:ext uri="{FF2B5EF4-FFF2-40B4-BE49-F238E27FC236}">
                <a16:creationId xmlns:a16="http://schemas.microsoft.com/office/drawing/2014/main" id="{31D400D9-2B5A-8707-67C5-6BFD2763DB8B}"/>
              </a:ext>
            </a:extLst>
          </p:cNvPr>
          <p:cNvPicPr>
            <a:picLocks noChangeAspect="1"/>
          </p:cNvPicPr>
          <p:nvPr/>
        </p:nvPicPr>
        <p:blipFill rotWithShape="1">
          <a:blip r:embed="rId3"/>
          <a:srcRect l="1632" r="4723" b="2049"/>
          <a:stretch/>
        </p:blipFill>
        <p:spPr>
          <a:xfrm>
            <a:off x="441960" y="1533525"/>
            <a:ext cx="11296650" cy="5244465"/>
          </a:xfrm>
          <a:prstGeom prst="rect">
            <a:avLst/>
          </a:prstGeom>
        </p:spPr>
      </p:pic>
      <p:pic>
        <p:nvPicPr>
          <p:cNvPr id="10" name="Picture 9">
            <a:extLst>
              <a:ext uri="{FF2B5EF4-FFF2-40B4-BE49-F238E27FC236}">
                <a16:creationId xmlns:a16="http://schemas.microsoft.com/office/drawing/2014/main" id="{47B76138-F680-D133-3A78-06664EBCF7D1}"/>
              </a:ext>
            </a:extLst>
          </p:cNvPr>
          <p:cNvPicPr>
            <a:picLocks noChangeAspect="1"/>
          </p:cNvPicPr>
          <p:nvPr/>
        </p:nvPicPr>
        <p:blipFill rotWithShape="1">
          <a:blip r:embed="rId4"/>
          <a:srcRect r="1586" b="1825"/>
          <a:stretch/>
        </p:blipFill>
        <p:spPr>
          <a:xfrm>
            <a:off x="4271010" y="2269098"/>
            <a:ext cx="4964430" cy="4588902"/>
          </a:xfrm>
          <a:prstGeom prst="rect">
            <a:avLst/>
          </a:prstGeom>
        </p:spPr>
      </p:pic>
      <p:sp>
        <p:nvSpPr>
          <p:cNvPr id="11" name="TextBox 10">
            <a:extLst>
              <a:ext uri="{FF2B5EF4-FFF2-40B4-BE49-F238E27FC236}">
                <a16:creationId xmlns:a16="http://schemas.microsoft.com/office/drawing/2014/main" id="{9F7B059B-9DA7-EE02-D465-57703C3880B5}"/>
              </a:ext>
            </a:extLst>
          </p:cNvPr>
          <p:cNvSpPr txBox="1"/>
          <p:nvPr/>
        </p:nvSpPr>
        <p:spPr>
          <a:xfrm>
            <a:off x="9235440" y="3223260"/>
            <a:ext cx="2503170" cy="5109091"/>
          </a:xfrm>
          <a:prstGeom prst="rect">
            <a:avLst/>
          </a:prstGeom>
          <a:solidFill>
            <a:srgbClr val="F9F9F9"/>
          </a:solidFill>
        </p:spPr>
        <p:txBody>
          <a:bodyPr wrap="square" rtlCol="0">
            <a:spAutoFit/>
          </a:bodyPr>
          <a:lstStyle/>
          <a:p>
            <a:endParaRPr lang="en-ZA" dirty="0"/>
          </a:p>
          <a:p>
            <a:endParaRPr lang="en-ZA" dirty="0"/>
          </a:p>
          <a:p>
            <a:pPr algn="ctr"/>
            <a:r>
              <a:rPr lang="en-ZA" dirty="0"/>
              <a:t>Interact with Power BI Dashboards on my Maven Analytics Portfolio page</a:t>
            </a:r>
          </a:p>
          <a:p>
            <a:pPr algn="ctr"/>
            <a:endParaRPr lang="en-ZA" sz="1400" dirty="0">
              <a:solidFill>
                <a:schemeClr val="accent1"/>
              </a:solidFill>
            </a:endParaRPr>
          </a:p>
          <a:p>
            <a:pPr algn="ctr"/>
            <a:r>
              <a:rPr lang="en-ZA" sz="1400" dirty="0">
                <a:solidFill>
                  <a:schemeClr val="accent1"/>
                </a:solidFill>
                <a:hlinkClick r:id="rId2"/>
              </a:rPr>
              <a:t>https://mavenanalytics.io/profile/Tendai%20Milicent-Jonhasi/199912327</a:t>
            </a:r>
            <a:endParaRPr lang="en-ZA" sz="1400" dirty="0">
              <a:solidFill>
                <a:schemeClr val="accent1"/>
              </a:solidFill>
            </a:endParaRPr>
          </a:p>
          <a:p>
            <a:pPr algn="ctr"/>
            <a:endParaRPr lang="en-ZA" dirty="0"/>
          </a:p>
          <a:p>
            <a:endParaRPr lang="en-ZA" dirty="0"/>
          </a:p>
          <a:p>
            <a:endParaRPr lang="en-ZA" dirty="0"/>
          </a:p>
          <a:p>
            <a:endParaRPr lang="en-ZA" dirty="0"/>
          </a:p>
          <a:p>
            <a:endParaRPr lang="en-ZA" dirty="0"/>
          </a:p>
          <a:p>
            <a:endParaRPr lang="en-ZA" dirty="0"/>
          </a:p>
          <a:p>
            <a:endParaRPr lang="en-ZA" dirty="0"/>
          </a:p>
          <a:p>
            <a:endParaRPr lang="en-ZA" dirty="0"/>
          </a:p>
          <a:p>
            <a:r>
              <a:rPr lang="en-ZA" dirty="0"/>
              <a:t>.                                                   </a:t>
            </a:r>
          </a:p>
        </p:txBody>
      </p:sp>
      <p:sp>
        <p:nvSpPr>
          <p:cNvPr id="4" name="Rectangle 3">
            <a:extLst>
              <a:ext uri="{FF2B5EF4-FFF2-40B4-BE49-F238E27FC236}">
                <a16:creationId xmlns:a16="http://schemas.microsoft.com/office/drawing/2014/main" id="{C2F03DE2-2D07-634C-3488-C3EE6B45EE77}"/>
              </a:ext>
            </a:extLst>
          </p:cNvPr>
          <p:cNvSpPr/>
          <p:nvPr/>
        </p:nvSpPr>
        <p:spPr>
          <a:xfrm>
            <a:off x="5760720" y="3223260"/>
            <a:ext cx="62103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11">
            <a:extLst>
              <a:ext uri="{FF2B5EF4-FFF2-40B4-BE49-F238E27FC236}">
                <a16:creationId xmlns:a16="http://schemas.microsoft.com/office/drawing/2014/main" id="{F876A077-F4DC-96F9-D8D3-CA7B39718629}"/>
              </a:ext>
            </a:extLst>
          </p:cNvPr>
          <p:cNvSpPr/>
          <p:nvPr/>
        </p:nvSpPr>
        <p:spPr>
          <a:xfrm>
            <a:off x="5757862" y="4749165"/>
            <a:ext cx="62103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A3FC3E5B-8A24-D9AB-C64B-29ECAA8C0F06}"/>
              </a:ext>
            </a:extLst>
          </p:cNvPr>
          <p:cNvSpPr/>
          <p:nvPr/>
        </p:nvSpPr>
        <p:spPr>
          <a:xfrm>
            <a:off x="5741670" y="6484293"/>
            <a:ext cx="62103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4" name="Picture 4" descr="Help Center">
            <a:extLst>
              <a:ext uri="{FF2B5EF4-FFF2-40B4-BE49-F238E27FC236}">
                <a16:creationId xmlns:a16="http://schemas.microsoft.com/office/drawing/2014/main" id="{2A130BFA-42B6-E7F3-6916-0A969EC837D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2" r="-12668" b="-52119"/>
          <a:stretch/>
        </p:blipFill>
        <p:spPr bwMode="auto">
          <a:xfrm>
            <a:off x="4880583" y="1657551"/>
            <a:ext cx="2366063" cy="7666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F77E1B9-797E-DE92-0120-356EF39AAC4C}"/>
              </a:ext>
            </a:extLst>
          </p:cNvPr>
          <p:cNvSpPr/>
          <p:nvPr/>
        </p:nvSpPr>
        <p:spPr>
          <a:xfrm>
            <a:off x="11704320" y="412626"/>
            <a:ext cx="139232" cy="2559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B88879AD-9CC6-0A38-80C8-1CEA089C25D4}"/>
              </a:ext>
            </a:extLst>
          </p:cNvPr>
          <p:cNvPicPr>
            <a:picLocks noChangeAspect="1"/>
          </p:cNvPicPr>
          <p:nvPr/>
        </p:nvPicPr>
        <p:blipFill rotWithShape="1">
          <a:blip r:embed="rId7"/>
          <a:srcRect t="312" b="65930"/>
          <a:stretch/>
        </p:blipFill>
        <p:spPr>
          <a:xfrm>
            <a:off x="581192" y="4126231"/>
            <a:ext cx="3075581" cy="2063904"/>
          </a:xfrm>
          <a:prstGeom prst="rect">
            <a:avLst/>
          </a:prstGeom>
        </p:spPr>
      </p:pic>
      <p:sp>
        <p:nvSpPr>
          <p:cNvPr id="18" name="TextBox 17">
            <a:extLst>
              <a:ext uri="{FF2B5EF4-FFF2-40B4-BE49-F238E27FC236}">
                <a16:creationId xmlns:a16="http://schemas.microsoft.com/office/drawing/2014/main" id="{23E8C88D-42C8-8E85-D5BF-D4AC2FBE6ACA}"/>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17</a:t>
            </a:r>
          </a:p>
        </p:txBody>
      </p:sp>
    </p:spTree>
    <p:extLst>
      <p:ext uri="{BB962C8B-B14F-4D97-AF65-F5344CB8AC3E}">
        <p14:creationId xmlns:p14="http://schemas.microsoft.com/office/powerpoint/2010/main" val="2312368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E0D32E-1B06-1A24-054B-27F17D342F1D}"/>
              </a:ext>
            </a:extLst>
          </p:cNvPr>
          <p:cNvGrpSpPr/>
          <p:nvPr/>
        </p:nvGrpSpPr>
        <p:grpSpPr>
          <a:xfrm>
            <a:off x="2009777" y="1872895"/>
            <a:ext cx="6214398" cy="362390"/>
            <a:chOff x="866777" y="1872895"/>
            <a:chExt cx="6214398" cy="362390"/>
          </a:xfrm>
        </p:grpSpPr>
        <p:sp>
          <p:nvSpPr>
            <p:cNvPr id="3" name="Google Shape;888;p66">
              <a:extLst>
                <a:ext uri="{FF2B5EF4-FFF2-40B4-BE49-F238E27FC236}">
                  <a16:creationId xmlns:a16="http://schemas.microsoft.com/office/drawing/2014/main" id="{101C948C-D485-2B6B-C2ED-3F0190B3EA80}"/>
                </a:ext>
              </a:extLst>
            </p:cNvPr>
            <p:cNvSpPr/>
            <p:nvPr/>
          </p:nvSpPr>
          <p:spPr>
            <a:xfrm>
              <a:off x="866777" y="1892385"/>
              <a:ext cx="342900" cy="342900"/>
            </a:xfrm>
            <a:prstGeom prst="ellipse">
              <a:avLst/>
            </a:prstGeom>
            <a:solidFill>
              <a:schemeClr val="lt1"/>
            </a:solidFill>
            <a:ln w="9525" cap="flat" cmpd="sng">
              <a:solidFill>
                <a:schemeClr val="lt1"/>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defTabSz="914400">
                <a:buClr>
                  <a:srgbClr val="000000"/>
                </a:buClr>
                <a:defRPr/>
              </a:pPr>
              <a:r>
                <a:rPr lang="en-US" sz="1600" b="1" kern="0" dirty="0">
                  <a:solidFill>
                    <a:schemeClr val="accent2"/>
                  </a:solidFill>
                  <a:ea typeface="Arial"/>
                  <a:cs typeface="Arial"/>
                  <a:sym typeface="Arial"/>
                </a:rPr>
                <a:t>1</a:t>
              </a:r>
              <a:endParaRPr sz="1600" b="1" kern="0" dirty="0">
                <a:solidFill>
                  <a:schemeClr val="accent2"/>
                </a:solidFill>
                <a:ea typeface="Arial"/>
                <a:cs typeface="Arial"/>
                <a:sym typeface="Arial"/>
              </a:endParaRPr>
            </a:p>
          </p:txBody>
        </p:sp>
        <p:sp>
          <p:nvSpPr>
            <p:cNvPr id="4" name="Rectangle 3">
              <a:extLst>
                <a:ext uri="{FF2B5EF4-FFF2-40B4-BE49-F238E27FC236}">
                  <a16:creationId xmlns:a16="http://schemas.microsoft.com/office/drawing/2014/main" id="{36C45A78-7BC0-5CD4-61DD-0A5E64343AC5}"/>
                </a:ext>
              </a:extLst>
            </p:cNvPr>
            <p:cNvSpPr/>
            <p:nvPr/>
          </p:nvSpPr>
          <p:spPr>
            <a:xfrm>
              <a:off x="1457660" y="1872895"/>
              <a:ext cx="5623515"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buClr>
                  <a:srgbClr val="000000"/>
                </a:buClr>
                <a:defRPr/>
              </a:pPr>
              <a:r>
                <a:rPr lang="en-US" sz="1600" kern="0" dirty="0">
                  <a:solidFill>
                    <a:srgbClr val="FFFFFF"/>
                  </a:solidFill>
                  <a:ea typeface="Arial"/>
                  <a:cs typeface="Arial"/>
                  <a:sym typeface="Arial"/>
                </a:rPr>
                <a:t>Executive Summary</a:t>
              </a:r>
              <a:endParaRPr lang="en-US" sz="1600" kern="0" dirty="0">
                <a:solidFill>
                  <a:srgbClr val="FFFFFF"/>
                </a:solidFill>
                <a:sym typeface="Arial"/>
              </a:endParaRPr>
            </a:p>
          </p:txBody>
        </p:sp>
      </p:grpSp>
      <p:grpSp>
        <p:nvGrpSpPr>
          <p:cNvPr id="5" name="Group 4">
            <a:extLst>
              <a:ext uri="{FF2B5EF4-FFF2-40B4-BE49-F238E27FC236}">
                <a16:creationId xmlns:a16="http://schemas.microsoft.com/office/drawing/2014/main" id="{4FD0FA61-4B87-FC82-929A-14916BA5E874}"/>
              </a:ext>
            </a:extLst>
          </p:cNvPr>
          <p:cNvGrpSpPr/>
          <p:nvPr/>
        </p:nvGrpSpPr>
        <p:grpSpPr>
          <a:xfrm>
            <a:off x="2009777" y="2523512"/>
            <a:ext cx="6214398" cy="342900"/>
            <a:chOff x="866777" y="2523512"/>
            <a:chExt cx="6214398" cy="342900"/>
          </a:xfrm>
        </p:grpSpPr>
        <p:sp>
          <p:nvSpPr>
            <p:cNvPr id="6" name="Rectangle 5">
              <a:extLst>
                <a:ext uri="{FF2B5EF4-FFF2-40B4-BE49-F238E27FC236}">
                  <a16:creationId xmlns:a16="http://schemas.microsoft.com/office/drawing/2014/main" id="{1DAF8845-AEAF-58BA-1E26-DEFCA7302B57}"/>
                </a:ext>
              </a:extLst>
            </p:cNvPr>
            <p:cNvSpPr/>
            <p:nvPr/>
          </p:nvSpPr>
          <p:spPr>
            <a:xfrm>
              <a:off x="1457660" y="2523512"/>
              <a:ext cx="5623515"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buClr>
                  <a:srgbClr val="000000"/>
                </a:buClr>
                <a:defRPr/>
              </a:pPr>
              <a:r>
                <a:rPr lang="en-US" sz="1600" kern="0" dirty="0">
                  <a:solidFill>
                    <a:srgbClr val="FFFFFF"/>
                  </a:solidFill>
                  <a:ea typeface="Arial"/>
                  <a:cs typeface="Arial"/>
                  <a:sym typeface="Arial"/>
                </a:rPr>
                <a:t>Project Overview</a:t>
              </a:r>
              <a:endParaRPr lang="en-US" sz="1600" kern="0" dirty="0">
                <a:solidFill>
                  <a:srgbClr val="FFFFFF"/>
                </a:solidFill>
                <a:sym typeface="Arial"/>
              </a:endParaRPr>
            </a:p>
          </p:txBody>
        </p:sp>
        <p:sp>
          <p:nvSpPr>
            <p:cNvPr id="7" name="Google Shape;888;p66">
              <a:extLst>
                <a:ext uri="{FF2B5EF4-FFF2-40B4-BE49-F238E27FC236}">
                  <a16:creationId xmlns:a16="http://schemas.microsoft.com/office/drawing/2014/main" id="{3D14F7BA-A749-FD69-F6C7-610097866EB1}"/>
                </a:ext>
              </a:extLst>
            </p:cNvPr>
            <p:cNvSpPr/>
            <p:nvPr/>
          </p:nvSpPr>
          <p:spPr>
            <a:xfrm>
              <a:off x="866777" y="2523512"/>
              <a:ext cx="342900" cy="342900"/>
            </a:xfrm>
            <a:prstGeom prst="ellipse">
              <a:avLst/>
            </a:prstGeom>
            <a:solidFill>
              <a:schemeClr val="lt1"/>
            </a:solidFill>
            <a:ln w="9525" cap="flat" cmpd="sng">
              <a:solidFill>
                <a:schemeClr val="lt1"/>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defTabSz="914400">
                <a:buClr>
                  <a:srgbClr val="000000"/>
                </a:buClr>
                <a:defRPr/>
              </a:pPr>
              <a:r>
                <a:rPr lang="en-US" sz="1600" b="1" kern="0" dirty="0">
                  <a:solidFill>
                    <a:schemeClr val="accent2"/>
                  </a:solidFill>
                  <a:ea typeface="Arial"/>
                  <a:cs typeface="Arial"/>
                  <a:sym typeface="Arial"/>
                </a:rPr>
                <a:t>2</a:t>
              </a:r>
              <a:endParaRPr sz="1600" b="1" kern="0" dirty="0">
                <a:solidFill>
                  <a:schemeClr val="accent2"/>
                </a:solidFill>
                <a:ea typeface="Arial"/>
                <a:cs typeface="Arial"/>
                <a:sym typeface="Arial"/>
              </a:endParaRPr>
            </a:p>
          </p:txBody>
        </p:sp>
      </p:grpSp>
      <p:grpSp>
        <p:nvGrpSpPr>
          <p:cNvPr id="8" name="Group 7">
            <a:extLst>
              <a:ext uri="{FF2B5EF4-FFF2-40B4-BE49-F238E27FC236}">
                <a16:creationId xmlns:a16="http://schemas.microsoft.com/office/drawing/2014/main" id="{2A72D8D0-51BB-BB88-1034-AC4BA4FC59E6}"/>
              </a:ext>
            </a:extLst>
          </p:cNvPr>
          <p:cNvGrpSpPr/>
          <p:nvPr/>
        </p:nvGrpSpPr>
        <p:grpSpPr>
          <a:xfrm>
            <a:off x="2009778" y="3185633"/>
            <a:ext cx="5977269" cy="373637"/>
            <a:chOff x="866777" y="3185632"/>
            <a:chExt cx="5977269" cy="373637"/>
          </a:xfrm>
        </p:grpSpPr>
        <p:sp>
          <p:nvSpPr>
            <p:cNvPr id="9" name="Google Shape;900;p66">
              <a:extLst>
                <a:ext uri="{FF2B5EF4-FFF2-40B4-BE49-F238E27FC236}">
                  <a16:creationId xmlns:a16="http://schemas.microsoft.com/office/drawing/2014/main" id="{BC22542D-7B01-E676-7DF1-5E28C3CE247A}"/>
                </a:ext>
              </a:extLst>
            </p:cNvPr>
            <p:cNvSpPr txBox="1"/>
            <p:nvPr/>
          </p:nvSpPr>
          <p:spPr>
            <a:xfrm>
              <a:off x="1457660" y="3220755"/>
              <a:ext cx="5386386" cy="338514"/>
            </a:xfrm>
            <a:prstGeom prst="rect">
              <a:avLst/>
            </a:prstGeom>
            <a:noFill/>
            <a:ln>
              <a:noFill/>
            </a:ln>
          </p:spPr>
          <p:txBody>
            <a:bodyPr spcFirstLastPara="1" wrap="square" lIns="91425" tIns="45700" rIns="91425" bIns="45700" anchor="t" anchorCtr="0">
              <a:spAutoFit/>
            </a:bodyPr>
            <a:lstStyle/>
            <a:p>
              <a:pPr defTabSz="914400">
                <a:buClr>
                  <a:srgbClr val="000000"/>
                </a:buClr>
                <a:defRPr/>
              </a:pPr>
              <a:r>
                <a:rPr lang="en-ZA" sz="1600" kern="0" dirty="0">
                  <a:solidFill>
                    <a:srgbClr val="FFFFFF"/>
                  </a:solidFil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Scope and Methodology</a:t>
              </a:r>
              <a:r>
                <a:rPr lang="en-ZA" sz="1600" kern="0" dirty="0">
                  <a:solidFill>
                    <a:srgbClr val="FFFFFF"/>
                  </a:solidFill>
                  <a:cs typeface="Arial"/>
                  <a:sym typeface="Arial"/>
                </a:rPr>
                <a:t> </a:t>
              </a:r>
              <a:endParaRPr sz="1600" kern="0" dirty="0">
                <a:solidFill>
                  <a:srgbClr val="FFFFFF"/>
                </a:solidFill>
                <a:ea typeface="Arial"/>
                <a:cs typeface="Arial"/>
                <a:sym typeface="Arial"/>
              </a:endParaRPr>
            </a:p>
          </p:txBody>
        </p:sp>
        <p:sp>
          <p:nvSpPr>
            <p:cNvPr id="10" name="Google Shape;888;p66">
              <a:extLst>
                <a:ext uri="{FF2B5EF4-FFF2-40B4-BE49-F238E27FC236}">
                  <a16:creationId xmlns:a16="http://schemas.microsoft.com/office/drawing/2014/main" id="{AA2CF139-CF6B-6BCE-667A-5C8676CCDC24}"/>
                </a:ext>
              </a:extLst>
            </p:cNvPr>
            <p:cNvSpPr/>
            <p:nvPr/>
          </p:nvSpPr>
          <p:spPr>
            <a:xfrm>
              <a:off x="866777" y="3185632"/>
              <a:ext cx="342900" cy="342900"/>
            </a:xfrm>
            <a:prstGeom prst="ellipse">
              <a:avLst/>
            </a:prstGeom>
            <a:solidFill>
              <a:schemeClr val="lt1"/>
            </a:solidFill>
            <a:ln w="9525" cap="flat" cmpd="sng">
              <a:solidFill>
                <a:schemeClr val="lt1"/>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defTabSz="914400">
                <a:buClr>
                  <a:srgbClr val="000000"/>
                </a:buClr>
                <a:defRPr/>
              </a:pPr>
              <a:r>
                <a:rPr lang="en-US" sz="1600" b="1" kern="0" dirty="0">
                  <a:solidFill>
                    <a:schemeClr val="accent2"/>
                  </a:solidFill>
                  <a:ea typeface="Arial"/>
                  <a:cs typeface="Arial"/>
                  <a:sym typeface="Arial"/>
                </a:rPr>
                <a:t>3</a:t>
              </a:r>
              <a:endParaRPr sz="1600" b="1" kern="0" dirty="0">
                <a:solidFill>
                  <a:schemeClr val="accent2"/>
                </a:solidFill>
                <a:ea typeface="Arial"/>
                <a:cs typeface="Arial"/>
                <a:sym typeface="Arial"/>
              </a:endParaRPr>
            </a:p>
          </p:txBody>
        </p:sp>
      </p:grpSp>
      <p:grpSp>
        <p:nvGrpSpPr>
          <p:cNvPr id="11" name="Group 10">
            <a:extLst>
              <a:ext uri="{FF2B5EF4-FFF2-40B4-BE49-F238E27FC236}">
                <a16:creationId xmlns:a16="http://schemas.microsoft.com/office/drawing/2014/main" id="{B23FD2CD-FB20-E446-3D6D-25344A0F52F9}"/>
              </a:ext>
            </a:extLst>
          </p:cNvPr>
          <p:cNvGrpSpPr/>
          <p:nvPr/>
        </p:nvGrpSpPr>
        <p:grpSpPr>
          <a:xfrm>
            <a:off x="2009778" y="3837314"/>
            <a:ext cx="5977269" cy="584735"/>
            <a:chOff x="866777" y="3837314"/>
            <a:chExt cx="5977269" cy="584735"/>
          </a:xfrm>
        </p:grpSpPr>
        <p:sp>
          <p:nvSpPr>
            <p:cNvPr id="12" name="Google Shape;900;p66">
              <a:extLst>
                <a:ext uri="{FF2B5EF4-FFF2-40B4-BE49-F238E27FC236}">
                  <a16:creationId xmlns:a16="http://schemas.microsoft.com/office/drawing/2014/main" id="{87F01B2B-F48E-FD89-87BC-8881F6742900}"/>
                </a:ext>
              </a:extLst>
            </p:cNvPr>
            <p:cNvSpPr txBox="1"/>
            <p:nvPr/>
          </p:nvSpPr>
          <p:spPr>
            <a:xfrm>
              <a:off x="1457660" y="3837314"/>
              <a:ext cx="5386386" cy="584735"/>
            </a:xfrm>
            <a:prstGeom prst="rect">
              <a:avLst/>
            </a:prstGeom>
            <a:noFill/>
            <a:ln>
              <a:noFill/>
            </a:ln>
          </p:spPr>
          <p:txBody>
            <a:bodyPr spcFirstLastPara="1" wrap="square" lIns="91425" tIns="45700" rIns="91425" bIns="45700" anchor="t" anchorCtr="0">
              <a:spAutoFit/>
            </a:bodyPr>
            <a:lstStyle/>
            <a:p>
              <a:pPr defTabSz="914400">
                <a:buClr>
                  <a:srgbClr val="000000"/>
                </a:buClr>
                <a:defRPr/>
              </a:pPr>
              <a:r>
                <a:rPr lang="en-ZA" sz="1600" kern="0" dirty="0">
                  <a:solidFill>
                    <a:srgbClr val="FFFFFF"/>
                  </a:solidFill>
                  <a:cs typeface="Arial"/>
                  <a:sym typeface="Arial"/>
                </a:rPr>
                <a:t>Insights from Analysis</a:t>
              </a:r>
              <a:br>
                <a:rPr lang="en-ZA" sz="1600" kern="0" dirty="0">
                  <a:solidFill>
                    <a:srgbClr val="FFFFFF"/>
                  </a:solidFill>
                  <a:cs typeface="Arial"/>
                  <a:sym typeface="Arial"/>
                </a:rPr>
              </a:br>
              <a:r>
                <a:rPr lang="en-ZA" sz="1600" kern="0" dirty="0">
                  <a:solidFill>
                    <a:srgbClr val="FFFFFF"/>
                  </a:solidFill>
                  <a:cs typeface="Arial"/>
                  <a:sym typeface="Arial"/>
                </a:rPr>
                <a:t> </a:t>
              </a:r>
              <a:endParaRPr sz="1600" kern="0" dirty="0">
                <a:solidFill>
                  <a:srgbClr val="FFFFFF"/>
                </a:solidFill>
                <a:ea typeface="Arial"/>
                <a:cs typeface="Arial"/>
                <a:sym typeface="Arial"/>
              </a:endParaRPr>
            </a:p>
          </p:txBody>
        </p:sp>
        <p:sp>
          <p:nvSpPr>
            <p:cNvPr id="13" name="Google Shape;888;p66">
              <a:extLst>
                <a:ext uri="{FF2B5EF4-FFF2-40B4-BE49-F238E27FC236}">
                  <a16:creationId xmlns:a16="http://schemas.microsoft.com/office/drawing/2014/main" id="{6DF07E82-63A7-EAE1-37C5-8E800D33DEAA}"/>
                </a:ext>
              </a:extLst>
            </p:cNvPr>
            <p:cNvSpPr/>
            <p:nvPr/>
          </p:nvSpPr>
          <p:spPr>
            <a:xfrm>
              <a:off x="866777" y="3847752"/>
              <a:ext cx="342900" cy="342900"/>
            </a:xfrm>
            <a:prstGeom prst="ellipse">
              <a:avLst/>
            </a:prstGeom>
            <a:solidFill>
              <a:schemeClr val="lt1"/>
            </a:solidFill>
            <a:ln w="9525" cap="flat" cmpd="sng">
              <a:solidFill>
                <a:schemeClr val="lt1"/>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defTabSz="914400">
                <a:buClr>
                  <a:srgbClr val="000000"/>
                </a:buClr>
                <a:defRPr/>
              </a:pPr>
              <a:r>
                <a:rPr lang="en-US" sz="1600" b="1" kern="0" dirty="0">
                  <a:solidFill>
                    <a:schemeClr val="accent2"/>
                  </a:solidFill>
                  <a:ea typeface="Arial"/>
                  <a:cs typeface="Arial"/>
                  <a:sym typeface="Arial"/>
                </a:rPr>
                <a:t>4</a:t>
              </a:r>
              <a:endParaRPr sz="1600" b="1" kern="0" dirty="0">
                <a:solidFill>
                  <a:schemeClr val="accent2"/>
                </a:solidFill>
                <a:ea typeface="Arial"/>
                <a:cs typeface="Arial"/>
                <a:sym typeface="Arial"/>
              </a:endParaRPr>
            </a:p>
          </p:txBody>
        </p:sp>
      </p:grpSp>
      <p:grpSp>
        <p:nvGrpSpPr>
          <p:cNvPr id="14" name="Group 13">
            <a:extLst>
              <a:ext uri="{FF2B5EF4-FFF2-40B4-BE49-F238E27FC236}">
                <a16:creationId xmlns:a16="http://schemas.microsoft.com/office/drawing/2014/main" id="{E5863394-7755-9172-BACB-643D63B68C86}"/>
              </a:ext>
            </a:extLst>
          </p:cNvPr>
          <p:cNvGrpSpPr/>
          <p:nvPr/>
        </p:nvGrpSpPr>
        <p:grpSpPr>
          <a:xfrm>
            <a:off x="2009778" y="4509872"/>
            <a:ext cx="5977383" cy="375572"/>
            <a:chOff x="866777" y="4509872"/>
            <a:chExt cx="5977383" cy="375572"/>
          </a:xfrm>
        </p:grpSpPr>
        <p:sp>
          <p:nvSpPr>
            <p:cNvPr id="15" name="Google Shape;907;p66">
              <a:extLst>
                <a:ext uri="{FF2B5EF4-FFF2-40B4-BE49-F238E27FC236}">
                  <a16:creationId xmlns:a16="http://schemas.microsoft.com/office/drawing/2014/main" id="{5E11468B-D34F-E06E-42AD-3C5A32367647}"/>
                </a:ext>
              </a:extLst>
            </p:cNvPr>
            <p:cNvSpPr txBox="1"/>
            <p:nvPr/>
          </p:nvSpPr>
          <p:spPr>
            <a:xfrm>
              <a:off x="1457660" y="4546930"/>
              <a:ext cx="5386500" cy="338514"/>
            </a:xfrm>
            <a:prstGeom prst="rect">
              <a:avLst/>
            </a:prstGeom>
            <a:noFill/>
            <a:ln>
              <a:noFill/>
            </a:ln>
          </p:spPr>
          <p:txBody>
            <a:bodyPr spcFirstLastPara="1" wrap="square" lIns="91425" tIns="45700" rIns="91425" bIns="45700" anchor="t" anchorCtr="0">
              <a:spAutoFit/>
            </a:bodyPr>
            <a:lstStyle/>
            <a:p>
              <a:pPr defTabSz="914400">
                <a:buClr>
                  <a:srgbClr val="000000"/>
                </a:buClr>
                <a:defRPr/>
              </a:pPr>
              <a:r>
                <a:rPr lang="en-ZA" sz="1600" kern="0" dirty="0">
                  <a:solidFill>
                    <a:srgbClr val="FFFFFF"/>
                  </a:solidFill>
                  <a:ea typeface="Arial"/>
                  <a:cs typeface="Arial"/>
                  <a:sym typeface="Arial"/>
                </a:rPr>
                <a:t>Recommendations</a:t>
              </a:r>
              <a:endParaRPr sz="1600" kern="0" dirty="0">
                <a:solidFill>
                  <a:srgbClr val="FFFFFF"/>
                </a:solidFill>
                <a:ea typeface="Arial"/>
                <a:cs typeface="Arial"/>
                <a:sym typeface="Arial"/>
              </a:endParaRPr>
            </a:p>
          </p:txBody>
        </p:sp>
        <p:sp>
          <p:nvSpPr>
            <p:cNvPr id="16" name="Google Shape;888;p66">
              <a:extLst>
                <a:ext uri="{FF2B5EF4-FFF2-40B4-BE49-F238E27FC236}">
                  <a16:creationId xmlns:a16="http://schemas.microsoft.com/office/drawing/2014/main" id="{7F542E20-EF06-2E75-B4E2-FD095706D850}"/>
                </a:ext>
              </a:extLst>
            </p:cNvPr>
            <p:cNvSpPr/>
            <p:nvPr/>
          </p:nvSpPr>
          <p:spPr>
            <a:xfrm>
              <a:off x="866777" y="4509872"/>
              <a:ext cx="342900" cy="342900"/>
            </a:xfrm>
            <a:prstGeom prst="ellipse">
              <a:avLst/>
            </a:prstGeom>
            <a:solidFill>
              <a:schemeClr val="lt1"/>
            </a:solidFill>
            <a:ln w="9525" cap="flat" cmpd="sng">
              <a:solidFill>
                <a:schemeClr val="lt1"/>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defTabSz="914400">
                <a:buClr>
                  <a:srgbClr val="000000"/>
                </a:buClr>
                <a:defRPr/>
              </a:pPr>
              <a:r>
                <a:rPr lang="en-US" sz="1600" b="1" kern="0" dirty="0">
                  <a:solidFill>
                    <a:schemeClr val="accent2"/>
                  </a:solidFill>
                  <a:ea typeface="Arial"/>
                  <a:cs typeface="Arial"/>
                  <a:sym typeface="Arial"/>
                </a:rPr>
                <a:t>5</a:t>
              </a:r>
              <a:endParaRPr sz="1600" b="1" kern="0" dirty="0">
                <a:solidFill>
                  <a:schemeClr val="accent2"/>
                </a:solidFill>
                <a:ea typeface="Arial"/>
                <a:cs typeface="Arial"/>
                <a:sym typeface="Arial"/>
              </a:endParaRPr>
            </a:p>
          </p:txBody>
        </p:sp>
      </p:grpSp>
      <p:grpSp>
        <p:nvGrpSpPr>
          <p:cNvPr id="17" name="Group 16">
            <a:extLst>
              <a:ext uri="{FF2B5EF4-FFF2-40B4-BE49-F238E27FC236}">
                <a16:creationId xmlns:a16="http://schemas.microsoft.com/office/drawing/2014/main" id="{AC5D4E66-FB60-8BC9-9943-C180062C0C85}"/>
              </a:ext>
            </a:extLst>
          </p:cNvPr>
          <p:cNvGrpSpPr/>
          <p:nvPr/>
        </p:nvGrpSpPr>
        <p:grpSpPr>
          <a:xfrm>
            <a:off x="2009778" y="5201790"/>
            <a:ext cx="5977383" cy="351481"/>
            <a:chOff x="866777" y="5201789"/>
            <a:chExt cx="5977383" cy="351481"/>
          </a:xfrm>
        </p:grpSpPr>
        <p:sp>
          <p:nvSpPr>
            <p:cNvPr id="18" name="Google Shape;911;p66">
              <a:extLst>
                <a:ext uri="{FF2B5EF4-FFF2-40B4-BE49-F238E27FC236}">
                  <a16:creationId xmlns:a16="http://schemas.microsoft.com/office/drawing/2014/main" id="{13EF5E0F-0D24-87E0-47CD-1884C39C23FA}"/>
                </a:ext>
              </a:extLst>
            </p:cNvPr>
            <p:cNvSpPr txBox="1"/>
            <p:nvPr/>
          </p:nvSpPr>
          <p:spPr>
            <a:xfrm>
              <a:off x="1457660" y="5214756"/>
              <a:ext cx="5386500" cy="338514"/>
            </a:xfrm>
            <a:prstGeom prst="rect">
              <a:avLst/>
            </a:prstGeom>
            <a:noFill/>
            <a:ln>
              <a:noFill/>
            </a:ln>
          </p:spPr>
          <p:txBody>
            <a:bodyPr spcFirstLastPara="1" wrap="square" lIns="91425" tIns="45700" rIns="91425" bIns="45700" anchor="t" anchorCtr="0">
              <a:spAutoFit/>
            </a:bodyPr>
            <a:lstStyle/>
            <a:p>
              <a:pPr defTabSz="914400">
                <a:buClr>
                  <a:srgbClr val="000000"/>
                </a:buClr>
                <a:defRPr/>
              </a:pPr>
              <a:r>
                <a:rPr lang="en-ZA" sz="1600" kern="0" dirty="0">
                  <a:solidFill>
                    <a:srgbClr val="FFFFFF"/>
                  </a:solidFill>
                  <a:cs typeface="Arial"/>
                  <a:sym typeface="Arial"/>
                </a:rPr>
                <a:t>Annexures - Portfolio</a:t>
              </a:r>
              <a:endParaRPr sz="1600" kern="0" dirty="0">
                <a:solidFill>
                  <a:srgbClr val="FFFFFF"/>
                </a:solidFill>
                <a:cs typeface="Arial"/>
                <a:sym typeface="Arial"/>
              </a:endParaRPr>
            </a:p>
          </p:txBody>
        </p:sp>
        <p:sp>
          <p:nvSpPr>
            <p:cNvPr id="19" name="Google Shape;888;p66">
              <a:extLst>
                <a:ext uri="{FF2B5EF4-FFF2-40B4-BE49-F238E27FC236}">
                  <a16:creationId xmlns:a16="http://schemas.microsoft.com/office/drawing/2014/main" id="{722BA890-F84A-A802-CEB2-ECAF4CE42BF3}"/>
                </a:ext>
              </a:extLst>
            </p:cNvPr>
            <p:cNvSpPr/>
            <p:nvPr/>
          </p:nvSpPr>
          <p:spPr>
            <a:xfrm>
              <a:off x="866777" y="5201789"/>
              <a:ext cx="342900" cy="342900"/>
            </a:xfrm>
            <a:prstGeom prst="ellipse">
              <a:avLst/>
            </a:prstGeom>
            <a:solidFill>
              <a:schemeClr val="lt1"/>
            </a:solidFill>
            <a:ln w="9525" cap="flat" cmpd="sng">
              <a:solidFill>
                <a:schemeClr val="lt1"/>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defTabSz="914400">
                <a:buClr>
                  <a:srgbClr val="000000"/>
                </a:buClr>
                <a:defRPr/>
              </a:pPr>
              <a:r>
                <a:rPr lang="en-US" sz="1600" b="1" kern="0" dirty="0">
                  <a:solidFill>
                    <a:schemeClr val="accent2"/>
                  </a:solidFill>
                  <a:ea typeface="Arial"/>
                  <a:cs typeface="Arial"/>
                  <a:sym typeface="Arial"/>
                </a:rPr>
                <a:t>6</a:t>
              </a:r>
              <a:endParaRPr sz="1600" b="1" kern="0" dirty="0">
                <a:solidFill>
                  <a:schemeClr val="accent2"/>
                </a:solidFill>
                <a:ea typeface="Arial"/>
                <a:cs typeface="Arial"/>
                <a:sym typeface="Arial"/>
              </a:endParaRPr>
            </a:p>
          </p:txBody>
        </p:sp>
      </p:grpSp>
      <p:sp>
        <p:nvSpPr>
          <p:cNvPr id="20" name="TextBox 19">
            <a:extLst>
              <a:ext uri="{FF2B5EF4-FFF2-40B4-BE49-F238E27FC236}">
                <a16:creationId xmlns:a16="http://schemas.microsoft.com/office/drawing/2014/main" id="{3EEDC0A3-478D-7A51-9E36-BE8D9C2693F0}"/>
              </a:ext>
            </a:extLst>
          </p:cNvPr>
          <p:cNvSpPr txBox="1"/>
          <p:nvPr/>
        </p:nvSpPr>
        <p:spPr>
          <a:xfrm>
            <a:off x="1405288" y="1078029"/>
            <a:ext cx="5524901" cy="461665"/>
          </a:xfrm>
          <a:prstGeom prst="rect">
            <a:avLst/>
          </a:prstGeom>
          <a:noFill/>
        </p:spPr>
        <p:txBody>
          <a:bodyPr wrap="square" rtlCol="0">
            <a:spAutoFit/>
          </a:bodyPr>
          <a:lstStyle/>
          <a:p>
            <a:r>
              <a:rPr lang="en-ZA" sz="2400" dirty="0">
                <a:solidFill>
                  <a:schemeClr val="bg1"/>
                </a:solidFill>
              </a:rPr>
              <a:t>TABLE OF CONTENTS</a:t>
            </a:r>
          </a:p>
        </p:txBody>
      </p:sp>
      <p:cxnSp>
        <p:nvCxnSpPr>
          <p:cNvPr id="22" name="Straight Connector 21">
            <a:extLst>
              <a:ext uri="{FF2B5EF4-FFF2-40B4-BE49-F238E27FC236}">
                <a16:creationId xmlns:a16="http://schemas.microsoft.com/office/drawing/2014/main" id="{62761AEA-EFD1-FD8D-832B-4540F916B5C3}"/>
              </a:ext>
            </a:extLst>
          </p:cNvPr>
          <p:cNvCxnSpPr>
            <a:cxnSpLocks/>
          </p:cNvCxnSpPr>
          <p:nvPr/>
        </p:nvCxnSpPr>
        <p:spPr>
          <a:xfrm>
            <a:off x="1491916" y="1593639"/>
            <a:ext cx="4456497" cy="0"/>
          </a:xfrm>
          <a:prstGeom prst="line">
            <a:avLst/>
          </a:prstGeom>
          <a:ln w="28575">
            <a:solidFill>
              <a:schemeClr val="bg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532580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90000"/>
            <a:lumOff val="1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14FF5FF-720B-BFC7-5A02-7B3A8DB44E1E}"/>
              </a:ext>
            </a:extLst>
          </p:cNvPr>
          <p:cNvSpPr/>
          <p:nvPr/>
        </p:nvSpPr>
        <p:spPr>
          <a:xfrm>
            <a:off x="5237760" y="948089"/>
            <a:ext cx="1533600" cy="153162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8EE44FBC-9789-B59C-DC3B-4F81BBF23B18}"/>
              </a:ext>
            </a:extLst>
          </p:cNvPr>
          <p:cNvSpPr txBox="1"/>
          <p:nvPr/>
        </p:nvSpPr>
        <p:spPr>
          <a:xfrm>
            <a:off x="4484370" y="2622941"/>
            <a:ext cx="3040380" cy="369332"/>
          </a:xfrm>
          <a:prstGeom prst="rect">
            <a:avLst/>
          </a:prstGeom>
          <a:noFill/>
        </p:spPr>
        <p:txBody>
          <a:bodyPr wrap="square" rtlCol="0">
            <a:spAutoFit/>
          </a:bodyPr>
          <a:lstStyle/>
          <a:p>
            <a:pPr algn="ctr"/>
            <a:r>
              <a:rPr lang="en-ZA" dirty="0">
                <a:solidFill>
                  <a:schemeClr val="bg1"/>
                </a:solidFill>
              </a:rPr>
              <a:t>TENDAI MILICENT JONHASI</a:t>
            </a:r>
          </a:p>
        </p:txBody>
      </p:sp>
      <p:pic>
        <p:nvPicPr>
          <p:cNvPr id="6" name="Graphic 5" descr="Envelope with solid fill">
            <a:extLst>
              <a:ext uri="{FF2B5EF4-FFF2-40B4-BE49-F238E27FC236}">
                <a16:creationId xmlns:a16="http://schemas.microsoft.com/office/drawing/2014/main" id="{F19E7A4C-DE4B-240A-EFD0-26F24DF8B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5057" y="3220107"/>
            <a:ext cx="540000" cy="540000"/>
          </a:xfrm>
          <a:prstGeom prst="rect">
            <a:avLst/>
          </a:prstGeom>
        </p:spPr>
      </p:pic>
      <p:pic>
        <p:nvPicPr>
          <p:cNvPr id="5122" name="Picture 2">
            <a:extLst>
              <a:ext uri="{FF2B5EF4-FFF2-40B4-BE49-F238E27FC236}">
                <a16:creationId xmlns:a16="http://schemas.microsoft.com/office/drawing/2014/main" id="{82A2EBBB-01BD-6CE6-F290-8DB680D88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5057" y="400295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elp Center">
            <a:extLst>
              <a:ext uri="{FF2B5EF4-FFF2-40B4-BE49-F238E27FC236}">
                <a16:creationId xmlns:a16="http://schemas.microsoft.com/office/drawing/2014/main" id="{F156F908-2A5E-B093-535A-8E6D411CB9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5984"/>
          <a:stretch/>
        </p:blipFill>
        <p:spPr bwMode="auto">
          <a:xfrm>
            <a:off x="2705047" y="5717610"/>
            <a:ext cx="71434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white cat on a black background&#10;&#10;Description automatically generated">
            <a:extLst>
              <a:ext uri="{FF2B5EF4-FFF2-40B4-BE49-F238E27FC236}">
                <a16:creationId xmlns:a16="http://schemas.microsoft.com/office/drawing/2014/main" id="{DCCF09DB-472A-A81C-D994-9335031159D4}"/>
              </a:ext>
            </a:extLst>
          </p:cNvPr>
          <p:cNvPicPr>
            <a:picLocks noChangeAspect="1"/>
          </p:cNvPicPr>
          <p:nvPr/>
        </p:nvPicPr>
        <p:blipFill>
          <a:blip r:embed="rId7"/>
          <a:stretch>
            <a:fillRect/>
          </a:stretch>
        </p:blipFill>
        <p:spPr>
          <a:xfrm>
            <a:off x="2677057" y="4762527"/>
            <a:ext cx="792000" cy="792000"/>
          </a:xfrm>
          <a:prstGeom prst="rect">
            <a:avLst/>
          </a:prstGeom>
        </p:spPr>
      </p:pic>
      <p:sp>
        <p:nvSpPr>
          <p:cNvPr id="13" name="TextBox 12">
            <a:extLst>
              <a:ext uri="{FF2B5EF4-FFF2-40B4-BE49-F238E27FC236}">
                <a16:creationId xmlns:a16="http://schemas.microsoft.com/office/drawing/2014/main" id="{7AB39517-A4D3-79EE-AA93-E0B6AA6B0EC4}"/>
              </a:ext>
            </a:extLst>
          </p:cNvPr>
          <p:cNvSpPr txBox="1"/>
          <p:nvPr/>
        </p:nvSpPr>
        <p:spPr>
          <a:xfrm>
            <a:off x="3532860" y="3261235"/>
            <a:ext cx="3040380" cy="369332"/>
          </a:xfrm>
          <a:prstGeom prst="rect">
            <a:avLst/>
          </a:prstGeom>
          <a:noFill/>
        </p:spPr>
        <p:txBody>
          <a:bodyPr wrap="square" rtlCol="0">
            <a:spAutoFit/>
          </a:bodyPr>
          <a:lstStyle/>
          <a:p>
            <a:r>
              <a:rPr lang="en-ZA" dirty="0">
                <a:solidFill>
                  <a:schemeClr val="bg1"/>
                </a:solidFill>
                <a:hlinkClick r:id="rId8">
                  <a:extLst>
                    <a:ext uri="{A12FA001-AC4F-418D-AE19-62706E023703}">
                      <ahyp:hlinkClr xmlns:ahyp="http://schemas.microsoft.com/office/drawing/2018/hyperlinkcolor" val="tx"/>
                    </a:ext>
                  </a:extLst>
                </a:hlinkClick>
              </a:rPr>
              <a:t>tendaimjonhasi@gmail.com</a:t>
            </a:r>
            <a:endParaRPr lang="en-ZA" dirty="0">
              <a:solidFill>
                <a:schemeClr val="bg1"/>
              </a:solidFill>
            </a:endParaRPr>
          </a:p>
        </p:txBody>
      </p:sp>
      <p:sp>
        <p:nvSpPr>
          <p:cNvPr id="14" name="TextBox 13">
            <a:extLst>
              <a:ext uri="{FF2B5EF4-FFF2-40B4-BE49-F238E27FC236}">
                <a16:creationId xmlns:a16="http://schemas.microsoft.com/office/drawing/2014/main" id="{C7EA5D5C-6BCD-9BA1-D762-DFB2DBA89829}"/>
              </a:ext>
            </a:extLst>
          </p:cNvPr>
          <p:cNvSpPr txBox="1"/>
          <p:nvPr/>
        </p:nvSpPr>
        <p:spPr>
          <a:xfrm>
            <a:off x="3532860" y="4067586"/>
            <a:ext cx="5016780" cy="369332"/>
          </a:xfrm>
          <a:prstGeom prst="rect">
            <a:avLst/>
          </a:prstGeom>
          <a:noFill/>
        </p:spPr>
        <p:txBody>
          <a:bodyPr wrap="square" rtlCol="0">
            <a:spAutoFit/>
          </a:bodyPr>
          <a:lstStyle/>
          <a:p>
            <a:r>
              <a:rPr lang="en-ZA" dirty="0">
                <a:solidFill>
                  <a:schemeClr val="bg1"/>
                </a:solidFill>
                <a:hlinkClick r:id="rId9">
                  <a:extLst>
                    <a:ext uri="{A12FA001-AC4F-418D-AE19-62706E023703}">
                      <ahyp:hlinkClr xmlns:ahyp="http://schemas.microsoft.com/office/drawing/2018/hyperlinkcolor" val="tx"/>
                    </a:ext>
                  </a:extLst>
                </a:hlinkClick>
              </a:rPr>
              <a:t>https://www.linkedin.com/in/tendai-milicent-jonhasi/</a:t>
            </a:r>
            <a:endParaRPr lang="en-ZA" dirty="0">
              <a:solidFill>
                <a:schemeClr val="bg1"/>
              </a:solidFill>
            </a:endParaRPr>
          </a:p>
        </p:txBody>
      </p:sp>
      <p:sp>
        <p:nvSpPr>
          <p:cNvPr id="15" name="TextBox 14">
            <a:extLst>
              <a:ext uri="{FF2B5EF4-FFF2-40B4-BE49-F238E27FC236}">
                <a16:creationId xmlns:a16="http://schemas.microsoft.com/office/drawing/2014/main" id="{D2EA0FF8-7F4D-1480-D881-B74FA334158D}"/>
              </a:ext>
            </a:extLst>
          </p:cNvPr>
          <p:cNvSpPr txBox="1"/>
          <p:nvPr/>
        </p:nvSpPr>
        <p:spPr>
          <a:xfrm>
            <a:off x="3532860" y="4873937"/>
            <a:ext cx="3040380" cy="369332"/>
          </a:xfrm>
          <a:prstGeom prst="rect">
            <a:avLst/>
          </a:prstGeom>
          <a:noFill/>
        </p:spPr>
        <p:txBody>
          <a:bodyPr wrap="square" rtlCol="0">
            <a:spAutoFit/>
          </a:bodyPr>
          <a:lstStyle/>
          <a:p>
            <a:r>
              <a:rPr lang="en-ZA" dirty="0">
                <a:solidFill>
                  <a:schemeClr val="bg1"/>
                </a:solidFill>
                <a:hlinkClick r:id="rId10">
                  <a:extLst>
                    <a:ext uri="{A12FA001-AC4F-418D-AE19-62706E023703}">
                      <ahyp:hlinkClr xmlns:ahyp="http://schemas.microsoft.com/office/drawing/2018/hyperlinkcolor" val="tx"/>
                    </a:ext>
                  </a:extLst>
                </a:hlinkClick>
              </a:rPr>
              <a:t>https://github.com/tendaimjay</a:t>
            </a:r>
            <a:endParaRPr lang="en-ZA" dirty="0">
              <a:solidFill>
                <a:schemeClr val="bg1"/>
              </a:solidFill>
            </a:endParaRPr>
          </a:p>
        </p:txBody>
      </p:sp>
      <p:sp>
        <p:nvSpPr>
          <p:cNvPr id="16" name="TextBox 15">
            <a:extLst>
              <a:ext uri="{FF2B5EF4-FFF2-40B4-BE49-F238E27FC236}">
                <a16:creationId xmlns:a16="http://schemas.microsoft.com/office/drawing/2014/main" id="{5B96ACC9-6F32-6FAA-88B4-B794915DE923}"/>
              </a:ext>
            </a:extLst>
          </p:cNvPr>
          <p:cNvSpPr txBox="1"/>
          <p:nvPr/>
        </p:nvSpPr>
        <p:spPr>
          <a:xfrm>
            <a:off x="3532860" y="5680288"/>
            <a:ext cx="6891300" cy="369332"/>
          </a:xfrm>
          <a:prstGeom prst="rect">
            <a:avLst/>
          </a:prstGeom>
          <a:noFill/>
        </p:spPr>
        <p:txBody>
          <a:bodyPr wrap="square" rtlCol="0">
            <a:spAutoFit/>
          </a:bodyPr>
          <a:lstStyle/>
          <a:p>
            <a:r>
              <a:rPr lang="en-ZA" dirty="0">
                <a:solidFill>
                  <a:schemeClr val="bg1"/>
                </a:solidFill>
                <a:hlinkClick r:id="rId11">
                  <a:extLst>
                    <a:ext uri="{A12FA001-AC4F-418D-AE19-62706E023703}">
                      <ahyp:hlinkClr xmlns:ahyp="http://schemas.microsoft.com/office/drawing/2018/hyperlinkcolor" val="tx"/>
                    </a:ext>
                  </a:extLst>
                </a:hlinkClick>
              </a:rPr>
              <a:t>https://mavenanalytics.io/profile/Tendai%20Milicent-Jonhasi/199912327</a:t>
            </a:r>
            <a:endParaRPr lang="en-ZA" dirty="0">
              <a:solidFill>
                <a:schemeClr val="bg1"/>
              </a:solidFill>
            </a:endParaRPr>
          </a:p>
        </p:txBody>
      </p:sp>
    </p:spTree>
    <p:extLst>
      <p:ext uri="{BB962C8B-B14F-4D97-AF65-F5344CB8AC3E}">
        <p14:creationId xmlns:p14="http://schemas.microsoft.com/office/powerpoint/2010/main" val="3404246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8DBB-97C5-05CD-440D-021E0DD533D5}"/>
              </a:ext>
            </a:extLst>
          </p:cNvPr>
          <p:cNvSpPr>
            <a:spLocks noGrp="1"/>
          </p:cNvSpPr>
          <p:nvPr>
            <p:ph type="title"/>
          </p:nvPr>
        </p:nvSpPr>
        <p:spPr>
          <a:xfrm>
            <a:off x="581192" y="666750"/>
            <a:ext cx="11029616" cy="566738"/>
          </a:xfrm>
        </p:spPr>
        <p:txBody>
          <a:bodyPr/>
          <a:lstStyle/>
          <a:p>
            <a:r>
              <a:rPr lang="en-ZA" dirty="0"/>
              <a:t>EXECUTIVE SUMMARY</a:t>
            </a:r>
          </a:p>
        </p:txBody>
      </p:sp>
      <p:pic>
        <p:nvPicPr>
          <p:cNvPr id="16" name="Picture Placeholder 15">
            <a:extLst>
              <a:ext uri="{FF2B5EF4-FFF2-40B4-BE49-F238E27FC236}">
                <a16:creationId xmlns:a16="http://schemas.microsoft.com/office/drawing/2014/main" id="{5DFEBF00-82A3-9272-BD77-F589E1D39454}"/>
              </a:ext>
            </a:extLst>
          </p:cNvPr>
          <p:cNvPicPr>
            <a:picLocks noGrp="1" noChangeAspect="1"/>
          </p:cNvPicPr>
          <p:nvPr>
            <p:ph type="pic" idx="1"/>
          </p:nvPr>
        </p:nvPicPr>
        <p:blipFill>
          <a:blip r:embed="rId2"/>
          <a:srcRect l="3632" r="3632"/>
          <a:stretch/>
        </p:blipFill>
        <p:spPr>
          <a:xfrm>
            <a:off x="577850" y="2390775"/>
            <a:ext cx="3260725" cy="4057650"/>
          </a:xfrm>
        </p:spPr>
      </p:pic>
      <p:sp>
        <p:nvSpPr>
          <p:cNvPr id="4" name="Text Placeholder 3">
            <a:extLst>
              <a:ext uri="{FF2B5EF4-FFF2-40B4-BE49-F238E27FC236}">
                <a16:creationId xmlns:a16="http://schemas.microsoft.com/office/drawing/2014/main" id="{3830C6E5-8D30-80B0-A80F-40A153FD0530}"/>
              </a:ext>
            </a:extLst>
          </p:cNvPr>
          <p:cNvSpPr>
            <a:spLocks noGrp="1"/>
          </p:cNvSpPr>
          <p:nvPr>
            <p:ph type="body" sz="half" idx="2"/>
          </p:nvPr>
        </p:nvSpPr>
        <p:spPr>
          <a:xfrm>
            <a:off x="3838575" y="2390775"/>
            <a:ext cx="7900101" cy="4057650"/>
          </a:xfrm>
          <a:solidFill>
            <a:schemeClr val="accent4">
              <a:lumMod val="40000"/>
              <a:lumOff val="60000"/>
            </a:schemeClr>
          </a:solidFill>
        </p:spPr>
        <p:txBody>
          <a:bodyPr numCol="2">
            <a:normAutofit/>
          </a:bodyPr>
          <a:lstStyle/>
          <a:p>
            <a:pPr marL="180000">
              <a:spcBef>
                <a:spcPts val="300"/>
              </a:spcBef>
            </a:pPr>
            <a:endParaRPr lang="en-US" sz="1100" dirty="0"/>
          </a:p>
          <a:p>
            <a:pPr marL="180000">
              <a:spcBef>
                <a:spcPts val="300"/>
              </a:spcBef>
            </a:pPr>
            <a:r>
              <a:rPr lang="en-US" sz="1150" dirty="0"/>
              <a:t>We conducted thorough data exploration to understand the structure and quality of the dataset. This involved identifying missing values, outliers, and inconsistencies which were addressed through data cleaning processes.</a:t>
            </a:r>
          </a:p>
          <a:p>
            <a:pPr marL="180000">
              <a:spcBef>
                <a:spcPts val="300"/>
              </a:spcBef>
            </a:pPr>
            <a:r>
              <a:rPr lang="en-US" sz="1150" dirty="0"/>
              <a:t>Through EDA, we uncovered key insights into disease prevalence, patient demographics, medication usage patterns, and health monitoring trends. This analysis provided valuable context for understanding the healthcare landscape within the dataset.</a:t>
            </a:r>
          </a:p>
          <a:p>
            <a:pPr marL="180000">
              <a:spcBef>
                <a:spcPts val="300"/>
              </a:spcBef>
            </a:pPr>
            <a:r>
              <a:rPr lang="en-US" sz="1150" dirty="0"/>
              <a:t>Our project developed predictive models to estimate Quality Adjusted Life Years (QALY) based on health observations. By leveraging machine learning techniques, we aimed to identify factors influencing patient quality of life and provide actionable insights for enhanced patient care.</a:t>
            </a:r>
          </a:p>
          <a:p>
            <a:pPr marL="180000">
              <a:spcBef>
                <a:spcPts val="300"/>
              </a:spcBef>
            </a:pPr>
            <a:r>
              <a:rPr lang="en-US" sz="1150" dirty="0"/>
              <a:t>We integrated our analytical findings into a Power BI dashboard, enabling healthcare stakeholders to interactively explore patient profiles, visualize health metrics, and monitor key performance indicators (KPIs) related to patient care and outcomes.</a:t>
            </a:r>
          </a:p>
          <a:p>
            <a:pPr marL="180000"/>
            <a:endParaRPr lang="en-US" sz="1150" b="1" dirty="0"/>
          </a:p>
          <a:p>
            <a:pPr marL="180000"/>
            <a:r>
              <a:rPr lang="en-US" sz="1150" b="1" dirty="0"/>
              <a:t>Key Findings and Recommendations</a:t>
            </a:r>
            <a:r>
              <a:rPr lang="en-US" sz="1150" dirty="0"/>
              <a:t>:</a:t>
            </a:r>
          </a:p>
          <a:p>
            <a:pPr marL="180000"/>
            <a:r>
              <a:rPr lang="en-US" sz="1150" dirty="0"/>
              <a:t>Our analysis revealed significant insights into disease prevalence, medication effectiveness, and patient risk profiling. Based on these findings, we recommend personalized care interventions, optimized resource allocation, and targeted health interventions to improve patient outcomes and healthcare delivery.</a:t>
            </a:r>
          </a:p>
          <a:p>
            <a:pPr marL="180000"/>
            <a:r>
              <a:rPr lang="en-US" sz="1150" dirty="0"/>
              <a:t>In summary, our project empowers healthcare organizations with actionable insights derived from data-driven approaches, enabling informed decision-making and fostering a culture of continuous improvement in patient care and population health management. The integration of predictive analytics with interactive visualization tools supports evidence-based healthcare strategies aimed at enhancing overall patient well-being and quality of life.</a:t>
            </a:r>
            <a:endParaRPr lang="en-ZA" sz="1150" dirty="0"/>
          </a:p>
        </p:txBody>
      </p:sp>
      <p:sp>
        <p:nvSpPr>
          <p:cNvPr id="18" name="TextBox 17">
            <a:extLst>
              <a:ext uri="{FF2B5EF4-FFF2-40B4-BE49-F238E27FC236}">
                <a16:creationId xmlns:a16="http://schemas.microsoft.com/office/drawing/2014/main" id="{AAAFB276-B637-0DDC-C5D9-A3170AC32DCB}"/>
              </a:ext>
            </a:extLst>
          </p:cNvPr>
          <p:cNvSpPr txBox="1"/>
          <p:nvPr/>
        </p:nvSpPr>
        <p:spPr>
          <a:xfrm>
            <a:off x="577850" y="1345734"/>
            <a:ext cx="11160826" cy="830997"/>
          </a:xfrm>
          <a:prstGeom prst="rect">
            <a:avLst/>
          </a:prstGeom>
          <a:noFill/>
        </p:spPr>
        <p:txBody>
          <a:bodyPr wrap="square">
            <a:spAutoFit/>
          </a:bodyPr>
          <a:lstStyle/>
          <a:p>
            <a:r>
              <a:rPr lang="en-US" sz="1200" dirty="0"/>
              <a:t>The project focuses on leveraging advanced data analytics to enhance healthcare outcomes by analyzing a comprehensive dataset comprising patient records, medical conditions, procedures, medications, and health observations. Its aim is to empower healthcare organizations with actionable insights derived from data-driven approaches, enabling informed decision-making and fostering a culture of continuous improvement in patient care. The integration of predictive analytics with interactive visualization tools supports evidence-based healthcare strategies aimed at enhancing overall patient well-being and quality of life.</a:t>
            </a:r>
            <a:endParaRPr lang="en-ZA" sz="1200" dirty="0"/>
          </a:p>
        </p:txBody>
      </p:sp>
      <p:sp>
        <p:nvSpPr>
          <p:cNvPr id="3" name="TextBox 2">
            <a:extLst>
              <a:ext uri="{FF2B5EF4-FFF2-40B4-BE49-F238E27FC236}">
                <a16:creationId xmlns:a16="http://schemas.microsoft.com/office/drawing/2014/main" id="{047F1DE0-94A3-3B53-7945-BFD681B66667}"/>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1385629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CCB5-0E48-574C-6A01-C3C85EE65098}"/>
              </a:ext>
            </a:extLst>
          </p:cNvPr>
          <p:cNvSpPr>
            <a:spLocks noGrp="1"/>
          </p:cNvSpPr>
          <p:nvPr>
            <p:ph type="title"/>
          </p:nvPr>
        </p:nvSpPr>
        <p:spPr/>
        <p:txBody>
          <a:bodyPr/>
          <a:lstStyle/>
          <a:p>
            <a:r>
              <a:rPr lang="en-US" sz="2800" dirty="0"/>
              <a:t>Project Overview</a:t>
            </a:r>
            <a:br>
              <a:rPr lang="en-US" sz="2800" dirty="0"/>
            </a:br>
            <a:endParaRPr lang="en-ZA" dirty="0"/>
          </a:p>
        </p:txBody>
      </p:sp>
      <p:sp>
        <p:nvSpPr>
          <p:cNvPr id="13" name="TextBox 12">
            <a:extLst>
              <a:ext uri="{FF2B5EF4-FFF2-40B4-BE49-F238E27FC236}">
                <a16:creationId xmlns:a16="http://schemas.microsoft.com/office/drawing/2014/main" id="{2A9571E1-4D3E-43B1-3A77-9E3389EDA182}"/>
              </a:ext>
            </a:extLst>
          </p:cNvPr>
          <p:cNvSpPr txBox="1"/>
          <p:nvPr/>
        </p:nvSpPr>
        <p:spPr>
          <a:xfrm>
            <a:off x="1371600" y="1857383"/>
            <a:ext cx="9863506" cy="646331"/>
          </a:xfrm>
          <a:prstGeom prst="rect">
            <a:avLst/>
          </a:prstGeom>
          <a:noFill/>
        </p:spPr>
        <p:txBody>
          <a:bodyPr wrap="square">
            <a:spAutoFit/>
          </a:bodyPr>
          <a:lstStyle/>
          <a:p>
            <a:r>
              <a:rPr lang="en-US" sz="1200" dirty="0"/>
              <a:t>This data was generated using </a:t>
            </a:r>
            <a:r>
              <a:rPr lang="en-US" sz="1200" dirty="0" err="1"/>
              <a:t>Synthea</a:t>
            </a:r>
            <a:r>
              <a:rPr lang="en-US" sz="1200" dirty="0"/>
              <a:t>, a synthetic patient generator that models the medical history of synthetic patients. Their mission is to output high-quality synthetic, realistic but not real, patient data and associated health records covering every aspect of healthcare. The resulting data is free from cost, privacy, and security restrictions, enabling research with Health IT data that is otherwise legally or practically unavailable. </a:t>
            </a:r>
            <a:endParaRPr lang="en-ZA" sz="1200" dirty="0"/>
          </a:p>
        </p:txBody>
      </p:sp>
      <p:sp>
        <p:nvSpPr>
          <p:cNvPr id="14" name="Google Shape;1009;geff2615759_5_92">
            <a:extLst>
              <a:ext uri="{FF2B5EF4-FFF2-40B4-BE49-F238E27FC236}">
                <a16:creationId xmlns:a16="http://schemas.microsoft.com/office/drawing/2014/main" id="{A43982F9-AF0F-5F24-96BA-8AFF15B4A2A4}"/>
              </a:ext>
            </a:extLst>
          </p:cNvPr>
          <p:cNvSpPr/>
          <p:nvPr/>
        </p:nvSpPr>
        <p:spPr>
          <a:xfrm>
            <a:off x="668234" y="2971480"/>
            <a:ext cx="4989128" cy="3381695"/>
          </a:xfrm>
          <a:prstGeom prst="rect">
            <a:avLst/>
          </a:prstGeom>
          <a:solidFill>
            <a:schemeClr val="accent5">
              <a:lumMod val="20000"/>
              <a:lumOff val="80000"/>
            </a:schemeClr>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165100" marR="0" lvl="0" algn="l" defTabSz="914400" rtl="0" eaLnBrk="1" fontAlgn="auto" latinLnBrk="0" hangingPunct="1">
              <a:lnSpc>
                <a:spcPct val="100000"/>
              </a:lnSpc>
              <a:spcBef>
                <a:spcPts val="0"/>
              </a:spcBef>
              <a:spcAft>
                <a:spcPts val="0"/>
              </a:spcAft>
              <a:buClr>
                <a:srgbClr val="000000"/>
              </a:buClr>
              <a:buSzPts val="1000"/>
              <a:tabLst/>
              <a:defRPr/>
            </a:pPr>
            <a:endParaRPr kumimoji="0" lang="en-US" sz="1200" b="0" i="0" u="none" strike="noStrike" kern="0" cap="none" spc="0" normalizeH="0" baseline="0" noProof="0" dirty="0">
              <a:ln>
                <a:noFill/>
              </a:ln>
              <a:solidFill>
                <a:srgbClr val="000000"/>
              </a:solidFill>
              <a:effectLst/>
              <a:uLnTx/>
              <a:uFillTx/>
              <a:ea typeface="Arial"/>
              <a:cs typeface="Arial"/>
              <a:sym typeface="Arial"/>
            </a:endParaRPr>
          </a:p>
          <a:p>
            <a:pPr marL="165100" marR="0" lvl="0" algn="l" defTabSz="914400" rtl="0" eaLnBrk="1" fontAlgn="auto" latinLnBrk="0" hangingPunct="1">
              <a:lnSpc>
                <a:spcPct val="100000"/>
              </a:lnSpc>
              <a:spcBef>
                <a:spcPts val="0"/>
              </a:spcBef>
              <a:spcAft>
                <a:spcPts val="0"/>
              </a:spcAft>
              <a:buClr>
                <a:srgbClr val="000000"/>
              </a:buClr>
              <a:buSzPts val="1000"/>
              <a:tabLst/>
              <a:defRPr/>
            </a:pPr>
            <a:endParaRPr lang="en-US" sz="1200" kern="0" dirty="0">
              <a:solidFill>
                <a:srgbClr val="000000"/>
              </a:solidFill>
              <a:ea typeface="Arial"/>
              <a:cs typeface="Arial"/>
              <a:sym typeface="Arial"/>
            </a:endParaRPr>
          </a:p>
          <a:p>
            <a:pPr marL="165100" marR="0" lvl="0" algn="l" defTabSz="914400" rtl="0" eaLnBrk="1" fontAlgn="auto" latinLnBrk="0" hangingPunct="1">
              <a:lnSpc>
                <a:spcPct val="100000"/>
              </a:lnSpc>
              <a:spcBef>
                <a:spcPts val="0"/>
              </a:spcBef>
              <a:spcAft>
                <a:spcPts val="0"/>
              </a:spcAft>
              <a:buClr>
                <a:srgbClr val="000000"/>
              </a:buClr>
              <a:buSzPts val="1000"/>
              <a:tabLst/>
              <a:defRPr/>
            </a:pPr>
            <a:r>
              <a:rPr kumimoji="0" lang="en-US" sz="1200" b="0" i="0" u="none" strike="noStrike" kern="0" cap="none" spc="0" normalizeH="0" baseline="0" noProof="0" dirty="0">
                <a:ln>
                  <a:noFill/>
                </a:ln>
                <a:solidFill>
                  <a:srgbClr val="000000"/>
                </a:solidFill>
                <a:effectLst/>
                <a:uLnTx/>
                <a:uFillTx/>
                <a:ea typeface="Arial"/>
                <a:cs typeface="Arial"/>
                <a:sym typeface="Arial"/>
              </a:rPr>
              <a:t>The Database contains several tables detailed below:</a:t>
            </a:r>
          </a:p>
          <a:p>
            <a:pPr marL="165100" marR="0" lvl="0" algn="l" defTabSz="914400" rtl="0" eaLnBrk="1" fontAlgn="auto" latinLnBrk="0" hangingPunct="1">
              <a:lnSpc>
                <a:spcPct val="100000"/>
              </a:lnSpc>
              <a:spcBef>
                <a:spcPts val="0"/>
              </a:spcBef>
              <a:spcAft>
                <a:spcPts val="0"/>
              </a:spcAft>
              <a:buClr>
                <a:srgbClr val="000000"/>
              </a:buClr>
              <a:buSzPts val="1000"/>
              <a:tabLst/>
              <a:defRPr/>
            </a:pPr>
            <a:endParaRPr kumimoji="0" lang="en-US" sz="1200" b="0" i="0" u="none" strike="noStrike" kern="0" cap="none" spc="0" normalizeH="0" baseline="0" noProof="0" dirty="0">
              <a:ln>
                <a:noFill/>
              </a:ln>
              <a:solidFill>
                <a:srgbClr val="000000"/>
              </a:solidFill>
              <a:effectLst/>
              <a:uLnTx/>
              <a:uFillTx/>
              <a:ea typeface="Arial"/>
              <a:cs typeface="Arial"/>
              <a:sym typeface="Arial"/>
            </a:endParaRPr>
          </a:p>
          <a:p>
            <a:pPr marL="393700" marR="0" lvl="0" indent="-228600" algn="l" defTabSz="914400" rtl="0" eaLnBrk="1" fontAlgn="auto" latinLnBrk="0" hangingPunct="1">
              <a:lnSpc>
                <a:spcPct val="100000"/>
              </a:lnSpc>
              <a:spcBef>
                <a:spcPts val="0"/>
              </a:spcBef>
              <a:spcAft>
                <a:spcPts val="0"/>
              </a:spcAft>
              <a:buClr>
                <a:srgbClr val="000000"/>
              </a:buClr>
              <a:buSzPts val="1000"/>
              <a:buFont typeface="+mj-lt"/>
              <a:buAutoNum type="arabicPeriod"/>
              <a:tabLst/>
              <a:defRPr/>
            </a:pPr>
            <a:r>
              <a:rPr kumimoji="0" lang="en-US" sz="1200" i="0" u="none" strike="noStrike" kern="0" cap="none" spc="0" normalizeH="0" baseline="0" noProof="0" dirty="0">
                <a:ln>
                  <a:noFill/>
                </a:ln>
                <a:solidFill>
                  <a:srgbClr val="000000"/>
                </a:solidFill>
                <a:effectLst/>
                <a:uLnTx/>
                <a:uFillTx/>
                <a:ea typeface="Arial"/>
                <a:cs typeface="Arial"/>
                <a:sym typeface="Arial"/>
              </a:rPr>
              <a:t>Patients</a:t>
            </a:r>
            <a:r>
              <a:rPr kumimoji="0" lang="en-US" sz="1200" b="0" i="0" u="none" strike="noStrike" kern="0" cap="none" spc="0" normalizeH="0" baseline="0" noProof="0" dirty="0">
                <a:ln>
                  <a:noFill/>
                </a:ln>
                <a:solidFill>
                  <a:srgbClr val="000000"/>
                </a:solidFill>
                <a:effectLst/>
                <a:uLnTx/>
                <a:uFillTx/>
                <a:ea typeface="Arial"/>
                <a:cs typeface="Arial"/>
                <a:sym typeface="Arial"/>
              </a:rPr>
              <a:t>: Contains demographic information such as age, gender, and vital dates like birthdate and </a:t>
            </a:r>
            <a:r>
              <a:rPr kumimoji="0" lang="en-US" sz="1200" b="0" i="0" u="none" strike="noStrike" kern="0" cap="none" spc="0" normalizeH="0" baseline="0" noProof="0" dirty="0" err="1">
                <a:ln>
                  <a:noFill/>
                </a:ln>
                <a:solidFill>
                  <a:srgbClr val="000000"/>
                </a:solidFill>
                <a:effectLst/>
                <a:uLnTx/>
                <a:uFillTx/>
                <a:ea typeface="Arial"/>
                <a:cs typeface="Arial"/>
                <a:sym typeface="Arial"/>
              </a:rPr>
              <a:t>deathdate</a:t>
            </a:r>
            <a:r>
              <a:rPr kumimoji="0" lang="en-US" sz="1200" b="0" i="0" u="none" strike="noStrike" kern="0" cap="none" spc="0" normalizeH="0" baseline="0" noProof="0" dirty="0">
                <a:ln>
                  <a:noFill/>
                </a:ln>
                <a:solidFill>
                  <a:srgbClr val="000000"/>
                </a:solidFill>
                <a:effectLst/>
                <a:uLnTx/>
                <a:uFillTx/>
                <a:ea typeface="Arial"/>
                <a:cs typeface="Arial"/>
                <a:sym typeface="Arial"/>
              </a:rPr>
              <a:t>.</a:t>
            </a:r>
          </a:p>
          <a:p>
            <a:pPr marL="393700" marR="0" lvl="0" indent="-228600" algn="l" defTabSz="914400" rtl="0" eaLnBrk="1" fontAlgn="auto" latinLnBrk="0" hangingPunct="1">
              <a:lnSpc>
                <a:spcPct val="100000"/>
              </a:lnSpc>
              <a:spcBef>
                <a:spcPts val="0"/>
              </a:spcBef>
              <a:spcAft>
                <a:spcPts val="0"/>
              </a:spcAft>
              <a:buClr>
                <a:srgbClr val="000000"/>
              </a:buClr>
              <a:buSzPts val="1000"/>
              <a:buFont typeface="+mj-lt"/>
              <a:buAutoNum type="arabicPeriod"/>
              <a:tabLst/>
              <a:defRPr/>
            </a:pPr>
            <a:r>
              <a:rPr kumimoji="0" lang="en-US" sz="1200" b="0" i="0" u="none" strike="noStrike" kern="0" cap="none" spc="0" normalizeH="0" baseline="0" noProof="0" dirty="0">
                <a:ln>
                  <a:noFill/>
                </a:ln>
                <a:solidFill>
                  <a:srgbClr val="000000"/>
                </a:solidFill>
                <a:effectLst/>
                <a:uLnTx/>
                <a:uFillTx/>
                <a:ea typeface="Arial"/>
                <a:cs typeface="Arial"/>
                <a:sym typeface="Arial"/>
              </a:rPr>
              <a:t>Conditions: Describes various medical conditions diagnosed in patients over time.</a:t>
            </a:r>
          </a:p>
          <a:p>
            <a:pPr marL="393700" marR="0" lvl="0" indent="-228600" algn="l" defTabSz="914400" rtl="0" eaLnBrk="1" fontAlgn="auto" latinLnBrk="0" hangingPunct="1">
              <a:lnSpc>
                <a:spcPct val="100000"/>
              </a:lnSpc>
              <a:spcBef>
                <a:spcPts val="0"/>
              </a:spcBef>
              <a:spcAft>
                <a:spcPts val="0"/>
              </a:spcAft>
              <a:buClr>
                <a:srgbClr val="000000"/>
              </a:buClr>
              <a:buSzPts val="1000"/>
              <a:buFont typeface="+mj-lt"/>
              <a:buAutoNum type="arabicPeriod"/>
              <a:tabLst/>
              <a:defRPr/>
            </a:pPr>
            <a:r>
              <a:rPr kumimoji="0" lang="en-US" sz="1200" b="0" i="0" u="none" strike="noStrike" kern="0" cap="none" spc="0" normalizeH="0" baseline="0" noProof="0" dirty="0">
                <a:ln>
                  <a:noFill/>
                </a:ln>
                <a:solidFill>
                  <a:srgbClr val="000000"/>
                </a:solidFill>
                <a:effectLst/>
                <a:uLnTx/>
                <a:uFillTx/>
                <a:ea typeface="Arial"/>
                <a:cs typeface="Arial"/>
                <a:sym typeface="Arial"/>
              </a:rPr>
              <a:t>Medications: Lists medications prescribed to patients along with associated details like reason for prescription.</a:t>
            </a:r>
          </a:p>
          <a:p>
            <a:pPr marL="393700" marR="0" lvl="0" indent="-228600" algn="l" defTabSz="914400" rtl="0" eaLnBrk="1" fontAlgn="auto" latinLnBrk="0" hangingPunct="1">
              <a:lnSpc>
                <a:spcPct val="100000"/>
              </a:lnSpc>
              <a:spcBef>
                <a:spcPts val="0"/>
              </a:spcBef>
              <a:spcAft>
                <a:spcPts val="0"/>
              </a:spcAft>
              <a:buClr>
                <a:srgbClr val="000000"/>
              </a:buClr>
              <a:buSzPts val="1000"/>
              <a:buFont typeface="+mj-lt"/>
              <a:buAutoNum type="arabicPeriod"/>
              <a:tabLst/>
              <a:defRPr/>
            </a:pPr>
            <a:r>
              <a:rPr kumimoji="0" lang="en-US" sz="1200" b="0" i="0" u="none" strike="noStrike" kern="0" cap="none" spc="0" normalizeH="0" baseline="0" noProof="0" dirty="0">
                <a:ln>
                  <a:noFill/>
                </a:ln>
                <a:solidFill>
                  <a:srgbClr val="000000"/>
                </a:solidFill>
                <a:effectLst/>
                <a:uLnTx/>
                <a:uFillTx/>
                <a:ea typeface="Arial"/>
                <a:cs typeface="Arial"/>
                <a:sym typeface="Arial"/>
              </a:rPr>
              <a:t>Observations: Captures different health observations including body metrics (BMI, weight, height), allergies, and immunizations.</a:t>
            </a:r>
          </a:p>
          <a:p>
            <a:pPr marL="393700" marR="0" lvl="0" indent="-228600" algn="l" defTabSz="914400" rtl="0" eaLnBrk="1" fontAlgn="auto" latinLnBrk="0" hangingPunct="1">
              <a:lnSpc>
                <a:spcPct val="100000"/>
              </a:lnSpc>
              <a:spcBef>
                <a:spcPts val="0"/>
              </a:spcBef>
              <a:spcAft>
                <a:spcPts val="0"/>
              </a:spcAft>
              <a:buClr>
                <a:srgbClr val="000000"/>
              </a:buClr>
              <a:buSzPts val="1000"/>
              <a:buFont typeface="+mj-lt"/>
              <a:buAutoNum type="arabicPeriod"/>
              <a:tabLst/>
              <a:defRPr/>
            </a:pPr>
            <a:r>
              <a:rPr kumimoji="0" lang="en-US" sz="1200" b="0" i="0" u="none" strike="noStrike" kern="0" cap="none" spc="0" normalizeH="0" baseline="0" noProof="0" dirty="0">
                <a:ln>
                  <a:noFill/>
                </a:ln>
                <a:solidFill>
                  <a:srgbClr val="000000"/>
                </a:solidFill>
                <a:effectLst/>
                <a:uLnTx/>
                <a:uFillTx/>
                <a:ea typeface="Arial"/>
                <a:cs typeface="Arial"/>
                <a:sym typeface="Arial"/>
              </a:rPr>
              <a:t>Procedures: Records medical procedures performed on patients with reasons and descriptions.</a:t>
            </a:r>
          </a:p>
          <a:p>
            <a:pPr marL="393700" marR="0" lvl="0" indent="-228600" algn="l" defTabSz="914400" rtl="0" eaLnBrk="1" fontAlgn="auto" latinLnBrk="0" hangingPunct="1">
              <a:lnSpc>
                <a:spcPct val="100000"/>
              </a:lnSpc>
              <a:spcBef>
                <a:spcPts val="0"/>
              </a:spcBef>
              <a:spcAft>
                <a:spcPts val="0"/>
              </a:spcAft>
              <a:buClr>
                <a:srgbClr val="000000"/>
              </a:buClr>
              <a:buSzPts val="1000"/>
              <a:buFont typeface="+mj-lt"/>
              <a:buAutoNum type="arabicPeriod"/>
              <a:tabLst/>
              <a:defRPr/>
            </a:pPr>
            <a:r>
              <a:rPr lang="en-US" sz="1200" kern="0" dirty="0">
                <a:solidFill>
                  <a:srgbClr val="000000"/>
                </a:solidFill>
                <a:ea typeface="Arial"/>
                <a:cs typeface="Arial"/>
                <a:sym typeface="Arial"/>
              </a:rPr>
              <a:t>Allergies: Contains all allergies that patients have recorded</a:t>
            </a:r>
          </a:p>
          <a:p>
            <a:pPr marL="393700" marR="0" lvl="0" indent="-228600" algn="l" defTabSz="914400" rtl="0" eaLnBrk="1" fontAlgn="auto" latinLnBrk="0" hangingPunct="1">
              <a:lnSpc>
                <a:spcPct val="100000"/>
              </a:lnSpc>
              <a:spcBef>
                <a:spcPts val="0"/>
              </a:spcBef>
              <a:spcAft>
                <a:spcPts val="0"/>
              </a:spcAft>
              <a:buClr>
                <a:srgbClr val="000000"/>
              </a:buClr>
              <a:buSzPts val="1000"/>
              <a:buFont typeface="+mj-lt"/>
              <a:buAutoNum type="arabicPeriod"/>
              <a:tabLst/>
              <a:defRPr/>
            </a:pPr>
            <a:r>
              <a:rPr kumimoji="0" lang="en-US" sz="1200" b="0" i="0" u="none" strike="noStrike" kern="0" cap="none" spc="0" normalizeH="0" baseline="0" noProof="0" dirty="0" err="1">
                <a:ln>
                  <a:noFill/>
                </a:ln>
                <a:solidFill>
                  <a:srgbClr val="000000"/>
                </a:solidFill>
                <a:effectLst/>
                <a:uLnTx/>
                <a:uFillTx/>
                <a:ea typeface="Arial"/>
                <a:cs typeface="Arial"/>
                <a:sym typeface="Arial"/>
              </a:rPr>
              <a:t>Careplans</a:t>
            </a:r>
            <a:r>
              <a:rPr lang="en-US" sz="1200" kern="0" dirty="0">
                <a:solidFill>
                  <a:srgbClr val="000000"/>
                </a:solidFill>
                <a:ea typeface="Arial"/>
                <a:cs typeface="Arial"/>
                <a:sym typeface="Arial"/>
              </a:rPr>
              <a:t>, Claims and other medical-related data</a:t>
            </a:r>
            <a:endParaRPr kumimoji="0" lang="en-US" sz="10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5" name="Google Shape;1016;geff2615759_5_92">
            <a:extLst>
              <a:ext uri="{FF2B5EF4-FFF2-40B4-BE49-F238E27FC236}">
                <a16:creationId xmlns:a16="http://schemas.microsoft.com/office/drawing/2014/main" id="{CFDA0884-1A03-F82C-73EF-C72A569A3B42}"/>
              </a:ext>
            </a:extLst>
          </p:cNvPr>
          <p:cNvSpPr/>
          <p:nvPr/>
        </p:nvSpPr>
        <p:spPr>
          <a:xfrm>
            <a:off x="6029325" y="2961955"/>
            <a:ext cx="5509510" cy="3380400"/>
          </a:xfrm>
          <a:prstGeom prst="rect">
            <a:avLst/>
          </a:prstGeom>
          <a:solidFill>
            <a:srgbClr val="F9CFD4"/>
          </a:solidFill>
          <a:ln>
            <a:noFill/>
          </a:ln>
        </p:spPr>
        <p:txBody>
          <a:bodyPr spcFirstLastPara="1" wrap="square" lIns="91425" tIns="45700" rIns="91425" bIns="45700" anchor="ctr" anchorCtr="0">
            <a:noAutofit/>
          </a:bodyPr>
          <a:lstStyle/>
          <a:p>
            <a:pPr marL="16510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sz="1200" b="0" i="0" u="none" strike="noStrike" kern="0" cap="none" spc="0" normalizeH="0" baseline="0" noProof="0" dirty="0">
              <a:ln>
                <a:noFill/>
              </a:ln>
              <a:solidFill>
                <a:srgbClr val="000000"/>
              </a:solidFill>
              <a:effectLst/>
              <a:uLnTx/>
              <a:uFillTx/>
              <a:ea typeface="Arial"/>
              <a:cs typeface="Arial"/>
              <a:sym typeface="Arial"/>
            </a:endParaRPr>
          </a:p>
          <a:p>
            <a:pPr marL="16510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sz="1200" b="0" i="0" u="none" strike="noStrike" kern="0" cap="none" spc="0" normalizeH="0" baseline="0" noProof="0" dirty="0">
              <a:ln>
                <a:noFill/>
              </a:ln>
              <a:solidFill>
                <a:srgbClr val="000000"/>
              </a:solidFill>
              <a:effectLst/>
              <a:uLnTx/>
              <a:uFillTx/>
              <a:ea typeface="Arial"/>
              <a:cs typeface="Arial"/>
              <a:sym typeface="Arial"/>
            </a:endParaRPr>
          </a:p>
          <a:p>
            <a:pPr marL="393700" marR="0" lvl="0" indent="-228600" algn="l" defTabSz="914400" rtl="0" eaLnBrk="1" fontAlgn="auto" latinLnBrk="0" hangingPunct="1">
              <a:lnSpc>
                <a:spcPct val="100000"/>
              </a:lnSpc>
              <a:spcBef>
                <a:spcPts val="0"/>
              </a:spcBef>
              <a:spcAft>
                <a:spcPts val="0"/>
              </a:spcAft>
              <a:buClr>
                <a:srgbClr val="000000"/>
              </a:buClr>
              <a:buSzPts val="1000"/>
              <a:buFont typeface="+mj-lt"/>
              <a:buAutoNum type="arabicPeriod"/>
              <a:tabLst/>
              <a:defRPr/>
            </a:pPr>
            <a:r>
              <a:rPr kumimoji="0" lang="en-US" sz="1200" b="0" i="0" u="none" strike="noStrike" kern="0" cap="none" spc="0" normalizeH="0" baseline="0" noProof="0" dirty="0">
                <a:ln>
                  <a:noFill/>
                </a:ln>
                <a:solidFill>
                  <a:srgbClr val="000000"/>
                </a:solidFill>
                <a:effectLst/>
                <a:uLnTx/>
                <a:uFillTx/>
                <a:ea typeface="Arial"/>
                <a:cs typeface="Arial"/>
                <a:sym typeface="Arial"/>
              </a:rPr>
              <a:t>Data Exploration and Cleansing:</a:t>
            </a:r>
          </a:p>
          <a:p>
            <a:pPr marL="793750" lvl="1" indent="-171450" defTabSz="914400">
              <a:buClr>
                <a:srgbClr val="000000"/>
              </a:buClr>
              <a:buSzPts val="1000"/>
              <a:buFont typeface="Arial" panose="020B0604020202020204" pitchFamily="34" charset="0"/>
              <a:buChar char="•"/>
              <a:defRPr/>
            </a:pPr>
            <a:r>
              <a:rPr kumimoji="0" lang="en-US" sz="1200" b="0" i="0" u="none" strike="noStrike" kern="0" cap="none" spc="0" normalizeH="0" baseline="0" noProof="0" dirty="0">
                <a:ln>
                  <a:noFill/>
                </a:ln>
                <a:solidFill>
                  <a:srgbClr val="000000"/>
                </a:solidFill>
                <a:effectLst/>
                <a:uLnTx/>
                <a:uFillTx/>
                <a:ea typeface="Arial"/>
                <a:cs typeface="Arial"/>
                <a:sym typeface="Arial"/>
              </a:rPr>
              <a:t>MySQL - Used SQL queries to extract and explore data from relational databases</a:t>
            </a:r>
          </a:p>
          <a:p>
            <a:pPr marL="393700" indent="-228600" defTabSz="914400">
              <a:buClr>
                <a:srgbClr val="000000"/>
              </a:buClr>
              <a:buSzPts val="1000"/>
              <a:buFont typeface="+mj-lt"/>
              <a:buAutoNum type="arabicPeriod"/>
              <a:defRPr/>
            </a:pPr>
            <a:r>
              <a:rPr kumimoji="0" lang="en-US" sz="1200" b="0" i="0" u="none" strike="noStrike" kern="0" cap="none" spc="0" normalizeH="0" baseline="0" noProof="0" dirty="0">
                <a:ln>
                  <a:noFill/>
                </a:ln>
                <a:solidFill>
                  <a:srgbClr val="000000"/>
                </a:solidFill>
                <a:effectLst/>
                <a:uLnTx/>
                <a:uFillTx/>
                <a:ea typeface="Arial"/>
                <a:cs typeface="Arial"/>
                <a:sym typeface="Arial"/>
              </a:rPr>
              <a:t>Exploratory Data Analysis (EDA):</a:t>
            </a:r>
          </a:p>
          <a:p>
            <a:pPr marL="793750" lvl="1" indent="-171450" defTabSz="914400">
              <a:buClr>
                <a:srgbClr val="000000"/>
              </a:buClr>
              <a:buSzPts val="1000"/>
              <a:buFont typeface="Arial" panose="020B0604020202020204" pitchFamily="34" charset="0"/>
              <a:buChar char="•"/>
              <a:defRPr/>
            </a:pPr>
            <a:r>
              <a:rPr kumimoji="0" lang="en-US" sz="1200" b="0" i="0" u="none" strike="noStrike" kern="0" cap="none" spc="0" normalizeH="0" baseline="0" noProof="0" dirty="0">
                <a:ln>
                  <a:noFill/>
                </a:ln>
                <a:solidFill>
                  <a:srgbClr val="000000"/>
                </a:solidFill>
                <a:effectLst/>
                <a:uLnTx/>
                <a:uFillTx/>
                <a:ea typeface="Arial"/>
                <a:cs typeface="Arial"/>
                <a:sym typeface="Arial"/>
              </a:rPr>
              <a:t>Python (Pandas, NumPy) - Utilized Pandas for data manipulation and preprocessing tasks</a:t>
            </a:r>
          </a:p>
          <a:p>
            <a:pPr marL="793750" lvl="1" indent="-171450" defTabSz="914400">
              <a:buClr>
                <a:srgbClr val="000000"/>
              </a:buClr>
              <a:buSzPts val="1000"/>
              <a:buFont typeface="Arial" panose="020B0604020202020204" pitchFamily="34" charset="0"/>
              <a:buChar char="•"/>
              <a:defRPr/>
            </a:pPr>
            <a:r>
              <a:rPr kumimoji="0" lang="en-US" sz="1200" b="0" i="0" u="none" strike="noStrike" kern="0" cap="none" spc="0" normalizeH="0" baseline="0" noProof="0" dirty="0">
                <a:ln>
                  <a:noFill/>
                </a:ln>
                <a:solidFill>
                  <a:srgbClr val="000000"/>
                </a:solidFill>
                <a:effectLst/>
                <a:uLnTx/>
                <a:uFillTx/>
                <a:ea typeface="Arial"/>
                <a:cs typeface="Arial"/>
                <a:sym typeface="Arial"/>
              </a:rPr>
              <a:t>Visualization Libraries (Matplotlib, Seaborn)</a:t>
            </a:r>
          </a:p>
          <a:p>
            <a:pPr marL="393700" indent="-228600" defTabSz="914400">
              <a:buClr>
                <a:srgbClr val="000000"/>
              </a:buClr>
              <a:buSzPts val="1000"/>
              <a:buFont typeface="+mj-lt"/>
              <a:buAutoNum type="arabicPeriod"/>
              <a:defRPr/>
            </a:pPr>
            <a:r>
              <a:rPr kumimoji="0" lang="en-US" sz="1200" b="0" i="0" u="none" strike="noStrike" kern="0" cap="none" spc="0" normalizeH="0" baseline="0" noProof="0" dirty="0">
                <a:ln>
                  <a:noFill/>
                </a:ln>
                <a:solidFill>
                  <a:srgbClr val="000000"/>
                </a:solidFill>
                <a:effectLst/>
                <a:uLnTx/>
                <a:uFillTx/>
                <a:ea typeface="Arial"/>
                <a:cs typeface="Arial"/>
                <a:sym typeface="Arial"/>
              </a:rPr>
              <a:t>Predictive Modeling:</a:t>
            </a:r>
          </a:p>
          <a:p>
            <a:pPr marL="850900" lvl="1" indent="-228600" defTabSz="914400">
              <a:buClr>
                <a:srgbClr val="000000"/>
              </a:buClr>
              <a:buSzPts val="1000"/>
              <a:buFont typeface="Arial" panose="020B0604020202020204" pitchFamily="34" charset="0"/>
              <a:buChar char="•"/>
              <a:defRPr/>
            </a:pPr>
            <a:r>
              <a:rPr kumimoji="0" lang="en-US" sz="1200" b="0" i="0" u="none" strike="noStrike" kern="0" cap="none" spc="0" normalizeH="0" baseline="0" noProof="0" dirty="0">
                <a:ln>
                  <a:noFill/>
                </a:ln>
                <a:solidFill>
                  <a:srgbClr val="000000"/>
                </a:solidFill>
                <a:effectLst/>
                <a:uLnTx/>
                <a:uFillTx/>
                <a:ea typeface="Arial"/>
                <a:cs typeface="Arial"/>
                <a:sym typeface="Arial"/>
              </a:rPr>
              <a:t>Python (Scikit-Learn) - Implemented machine learning algorithms for predictive modeling (e.g., linear regression, decision tree, random forest) to estimate QALY based on health observations.</a:t>
            </a:r>
          </a:p>
          <a:p>
            <a:pPr marL="393700" indent="-228600" defTabSz="914400">
              <a:buClr>
                <a:srgbClr val="000000"/>
              </a:buClr>
              <a:buSzPts val="1000"/>
              <a:buFont typeface="+mj-lt"/>
              <a:buAutoNum type="arabicPeriod"/>
              <a:defRPr/>
            </a:pPr>
            <a:r>
              <a:rPr kumimoji="0" lang="en-US" sz="1200" b="0" i="0" u="none" strike="noStrike" kern="0" cap="none" spc="0" normalizeH="0" baseline="0" noProof="0" dirty="0">
                <a:ln>
                  <a:noFill/>
                </a:ln>
                <a:solidFill>
                  <a:srgbClr val="000000"/>
                </a:solidFill>
                <a:effectLst/>
                <a:uLnTx/>
                <a:uFillTx/>
                <a:ea typeface="Arial"/>
                <a:cs typeface="Arial"/>
                <a:sym typeface="Arial"/>
              </a:rPr>
              <a:t>Dashboard Development</a:t>
            </a:r>
          </a:p>
          <a:p>
            <a:pPr marL="850900" lvl="1" indent="-228600" defTabSz="914400">
              <a:buClr>
                <a:srgbClr val="000000"/>
              </a:buClr>
              <a:buSzPts val="1000"/>
              <a:buFont typeface="Arial" panose="020B0604020202020204" pitchFamily="34" charset="0"/>
              <a:buChar char="•"/>
              <a:defRPr/>
            </a:pPr>
            <a:r>
              <a:rPr kumimoji="0" lang="en-US" sz="1200" b="0" i="0" u="none" strike="noStrike" kern="0" cap="none" spc="0" normalizeH="0" baseline="0" noProof="0" dirty="0">
                <a:ln>
                  <a:noFill/>
                </a:ln>
                <a:solidFill>
                  <a:srgbClr val="000000"/>
                </a:solidFill>
                <a:effectLst/>
                <a:uLnTx/>
                <a:uFillTx/>
                <a:ea typeface="Arial"/>
                <a:cs typeface="Arial"/>
                <a:sym typeface="Arial"/>
              </a:rPr>
              <a:t>Power BI - Developed interactive dashboards using Power BI to visualize key insights derived from data exploration</a:t>
            </a:r>
          </a:p>
          <a:p>
            <a:pPr marL="850900" lvl="1" indent="-228600" defTabSz="914400">
              <a:buClr>
                <a:srgbClr val="000000"/>
              </a:buClr>
              <a:buSzPts val="1000"/>
              <a:buFont typeface="Arial" panose="020B0604020202020204" pitchFamily="34" charset="0"/>
              <a:buChar char="•"/>
              <a:defRPr/>
            </a:pPr>
            <a:r>
              <a:rPr kumimoji="0" lang="en-US" sz="1200" b="0" i="0" u="none" strike="noStrike" kern="0" cap="none" spc="0" normalizeH="0" baseline="0" noProof="0" dirty="0">
                <a:ln>
                  <a:noFill/>
                </a:ln>
                <a:solidFill>
                  <a:srgbClr val="000000"/>
                </a:solidFill>
                <a:effectLst/>
                <a:uLnTx/>
                <a:uFillTx/>
                <a:ea typeface="Arial"/>
                <a:cs typeface="Arial"/>
                <a:sym typeface="Arial"/>
              </a:rPr>
              <a:t>Integrated SQL queries and Python scripts within Power BI to dynamically connect to the database and apply predictive models</a:t>
            </a:r>
          </a:p>
          <a:p>
            <a:pPr marL="622300" lvl="1" defTabSz="914400">
              <a:buClr>
                <a:srgbClr val="000000"/>
              </a:buClr>
              <a:buSzPts val="1000"/>
              <a:defRPr/>
            </a:pPr>
            <a:endParaRPr kumimoji="0" lang="en-US" sz="1200" b="0" i="0" u="none" strike="noStrike" kern="0" cap="none" spc="0" normalizeH="0" baseline="0" noProof="0" dirty="0">
              <a:ln>
                <a:noFill/>
              </a:ln>
              <a:solidFill>
                <a:srgbClr val="000000"/>
              </a:solidFill>
              <a:effectLst/>
              <a:uLnTx/>
              <a:uFillTx/>
              <a:ea typeface="Arial"/>
              <a:cs typeface="Arial"/>
              <a:sym typeface="Arial"/>
            </a:endParaRPr>
          </a:p>
        </p:txBody>
      </p:sp>
      <p:sp>
        <p:nvSpPr>
          <p:cNvPr id="16" name="Google Shape;1010;geff2615759_5_92">
            <a:extLst>
              <a:ext uri="{FF2B5EF4-FFF2-40B4-BE49-F238E27FC236}">
                <a16:creationId xmlns:a16="http://schemas.microsoft.com/office/drawing/2014/main" id="{5CCD36FF-EF44-809C-96DD-B698BF6E312F}"/>
              </a:ext>
            </a:extLst>
          </p:cNvPr>
          <p:cNvSpPr/>
          <p:nvPr/>
        </p:nvSpPr>
        <p:spPr>
          <a:xfrm>
            <a:off x="654734" y="2769678"/>
            <a:ext cx="2976000" cy="533406"/>
          </a:xfrm>
          <a:prstGeom prst="roundRect">
            <a:avLst>
              <a:gd name="adj" fmla="val 50000"/>
            </a:avLst>
          </a:prstGeom>
          <a:solidFill>
            <a:schemeClr val="accent6"/>
          </a:solidFill>
          <a:ln>
            <a:noFill/>
          </a:ln>
        </p:spPr>
        <p:txBody>
          <a:bodyPr spcFirstLastPara="1" wrap="square" lIns="34275" tIns="17125" rIns="34275" bIns="17125" anchor="ctr"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FFFFFF"/>
                </a:solidFill>
                <a:effectLst/>
                <a:uLnTx/>
                <a:uFillTx/>
                <a:latin typeface="Arial"/>
                <a:ea typeface="Arial"/>
                <a:cs typeface="Arial"/>
                <a:sym typeface="Arial"/>
              </a:rPr>
              <a:t>             DATABASE</a:t>
            </a:r>
            <a:endParaRPr kumimoji="0" sz="1200" b="1"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7" name="Oval 16">
            <a:extLst>
              <a:ext uri="{FF2B5EF4-FFF2-40B4-BE49-F238E27FC236}">
                <a16:creationId xmlns:a16="http://schemas.microsoft.com/office/drawing/2014/main" id="{B621E041-C010-61C0-B00B-3DC6149E1CC6}"/>
              </a:ext>
            </a:extLst>
          </p:cNvPr>
          <p:cNvSpPr/>
          <p:nvPr/>
        </p:nvSpPr>
        <p:spPr>
          <a:xfrm>
            <a:off x="695572" y="2783052"/>
            <a:ext cx="522613" cy="492600"/>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2000" b="1" i="0" u="none" strike="noStrike" kern="0" cap="none" spc="0" normalizeH="0" baseline="0" noProof="0" dirty="0">
                <a:ln>
                  <a:noFill/>
                </a:ln>
                <a:solidFill>
                  <a:srgbClr val="FFFFFF"/>
                </a:solidFill>
                <a:effectLst/>
                <a:uLnTx/>
                <a:uFillTx/>
                <a:latin typeface="Arial"/>
                <a:ea typeface="+mn-ea"/>
                <a:cs typeface="+mn-cs"/>
                <a:sym typeface="Arial"/>
              </a:rPr>
              <a:t>1</a:t>
            </a:r>
            <a:endParaRPr kumimoji="0" lang="en-ZA" sz="14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8" name="Google Shape;1010;geff2615759_5_92">
            <a:extLst>
              <a:ext uri="{FF2B5EF4-FFF2-40B4-BE49-F238E27FC236}">
                <a16:creationId xmlns:a16="http://schemas.microsoft.com/office/drawing/2014/main" id="{F8CABE6D-E27E-20FB-A142-77CA41D9A707}"/>
              </a:ext>
            </a:extLst>
          </p:cNvPr>
          <p:cNvSpPr/>
          <p:nvPr/>
        </p:nvSpPr>
        <p:spPr>
          <a:xfrm>
            <a:off x="8561365" y="2760153"/>
            <a:ext cx="2976000" cy="533406"/>
          </a:xfrm>
          <a:prstGeom prst="roundRect">
            <a:avLst>
              <a:gd name="adj" fmla="val 50000"/>
            </a:avLst>
          </a:prstGeom>
          <a:solidFill>
            <a:schemeClr val="accent3"/>
          </a:solidFill>
          <a:ln>
            <a:noFill/>
          </a:ln>
        </p:spPr>
        <p:txBody>
          <a:bodyPr spcFirstLastPara="1" wrap="square" lIns="34275" tIns="17125" rIns="34275" bIns="17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FFFFFF"/>
                </a:solidFill>
                <a:effectLst/>
                <a:uLnTx/>
                <a:uFillTx/>
                <a:latin typeface="Arial"/>
                <a:cs typeface="Arial"/>
                <a:sym typeface="Arial"/>
              </a:rPr>
              <a:t>TOOLS FOR ANALYSIS</a:t>
            </a:r>
            <a:endParaRPr kumimoji="0" sz="1200" b="1"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Oval 18">
            <a:extLst>
              <a:ext uri="{FF2B5EF4-FFF2-40B4-BE49-F238E27FC236}">
                <a16:creationId xmlns:a16="http://schemas.microsoft.com/office/drawing/2014/main" id="{C2DA8AA5-B55F-1C48-BB3F-49C39779926B}"/>
              </a:ext>
            </a:extLst>
          </p:cNvPr>
          <p:cNvSpPr/>
          <p:nvPr/>
        </p:nvSpPr>
        <p:spPr>
          <a:xfrm>
            <a:off x="8591600" y="2773527"/>
            <a:ext cx="522613" cy="492600"/>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2000" b="1" i="0" u="none" strike="noStrike" kern="0" cap="none" spc="0" normalizeH="0" baseline="0" noProof="0" dirty="0">
                <a:ln>
                  <a:noFill/>
                </a:ln>
                <a:solidFill>
                  <a:srgbClr val="FFFFFF"/>
                </a:solidFill>
                <a:effectLst/>
                <a:uLnTx/>
                <a:uFillTx/>
                <a:latin typeface="Arial"/>
                <a:ea typeface="+mn-ea"/>
                <a:cs typeface="+mn-cs"/>
                <a:sym typeface="Arial"/>
              </a:rPr>
              <a:t>2</a:t>
            </a:r>
            <a:endParaRPr kumimoji="0" lang="en-ZA" sz="1400" b="1"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5AACE98A-2C18-DCE1-7EA0-95B51D86FA67}"/>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7" name="Google Shape;1086;gf4f16a1ae3_5_307">
            <a:extLst>
              <a:ext uri="{FF2B5EF4-FFF2-40B4-BE49-F238E27FC236}">
                <a16:creationId xmlns:a16="http://schemas.microsoft.com/office/drawing/2014/main" id="{FFE651F9-C84A-83B7-C039-6DD67B2DB380}"/>
              </a:ext>
            </a:extLst>
          </p:cNvPr>
          <p:cNvGrpSpPr/>
          <p:nvPr/>
        </p:nvGrpSpPr>
        <p:grpSpPr>
          <a:xfrm>
            <a:off x="486244" y="1809678"/>
            <a:ext cx="1318290" cy="834214"/>
            <a:chOff x="-1823019" y="731448"/>
            <a:chExt cx="1552939" cy="1006286"/>
          </a:xfrm>
        </p:grpSpPr>
        <p:sp>
          <p:nvSpPr>
            <p:cNvPr id="8" name="Google Shape;1087;gf4f16a1ae3_5_307">
              <a:extLst>
                <a:ext uri="{FF2B5EF4-FFF2-40B4-BE49-F238E27FC236}">
                  <a16:creationId xmlns:a16="http://schemas.microsoft.com/office/drawing/2014/main" id="{2048E0A8-1E14-0338-7BD1-0790D1DD0637}"/>
                </a:ext>
              </a:extLst>
            </p:cNvPr>
            <p:cNvSpPr txBox="1"/>
            <p:nvPr/>
          </p:nvSpPr>
          <p:spPr>
            <a:xfrm>
              <a:off x="-1823019" y="1255129"/>
              <a:ext cx="1552939" cy="48260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1200" b="0" i="0" u="none" strike="noStrike" kern="0" cap="none" spc="0" normalizeH="0" baseline="0" noProof="0" dirty="0">
                  <a:ln>
                    <a:noFill/>
                  </a:ln>
                  <a:solidFill>
                    <a:srgbClr val="000000"/>
                  </a:solidFill>
                  <a:effectLst/>
                  <a:uLnTx/>
                  <a:uFillTx/>
                  <a:cs typeface="Arial"/>
                  <a:sym typeface="Arial"/>
                  <a:hlinkClick r:id="rId2"/>
                </a:rPr>
                <a:t>Dataset</a:t>
              </a:r>
              <a:r>
                <a:rPr kumimoji="0" lang="en-ZA" sz="1400" b="0" i="0" u="none" strike="noStrike" kern="0" cap="none" spc="0" normalizeH="0" baseline="0" noProof="0" dirty="0">
                  <a:ln>
                    <a:noFill/>
                  </a:ln>
                  <a:solidFill>
                    <a:srgbClr val="000000"/>
                  </a:solidFill>
                  <a:effectLst/>
                  <a:uLnTx/>
                  <a:uFillTx/>
                  <a:cs typeface="Arial"/>
                  <a:sym typeface="Arial"/>
                </a:rPr>
                <a:t>  </a:t>
              </a:r>
              <a:endParaRPr kumimoji="0" sz="1400" b="0" i="0" u="none" strike="noStrike" kern="0" cap="none" spc="0" normalizeH="0" baseline="0" noProof="0" dirty="0">
                <a:ln>
                  <a:noFill/>
                </a:ln>
                <a:solidFill>
                  <a:srgbClr val="000000"/>
                </a:solidFill>
                <a:effectLst/>
                <a:uLnTx/>
                <a:uFillTx/>
                <a:cs typeface="Arial"/>
                <a:sym typeface="Arial"/>
              </a:endParaRPr>
            </a:p>
          </p:txBody>
        </p:sp>
        <p:pic>
          <p:nvPicPr>
            <p:cNvPr id="9" name="Google Shape;1088;gf4f16a1ae3_5_307">
              <a:hlinkClick r:id="rId2"/>
              <a:extLst>
                <a:ext uri="{FF2B5EF4-FFF2-40B4-BE49-F238E27FC236}">
                  <a16:creationId xmlns:a16="http://schemas.microsoft.com/office/drawing/2014/main" id="{71FD7A06-8AB5-E2E5-6F33-47F275DA41F4}"/>
                </a:ext>
              </a:extLst>
            </p:cNvPr>
            <p:cNvPicPr preferRelativeResize="0"/>
            <p:nvPr/>
          </p:nvPicPr>
          <p:blipFill>
            <a:blip r:embed="rId3">
              <a:alphaModFix/>
            </a:blip>
            <a:stretch>
              <a:fillRect/>
            </a:stretch>
          </p:blipFill>
          <p:spPr>
            <a:xfrm>
              <a:off x="-1734778" y="731448"/>
              <a:ext cx="615599" cy="615599"/>
            </a:xfrm>
            <a:prstGeom prst="rect">
              <a:avLst/>
            </a:prstGeom>
            <a:noFill/>
            <a:ln>
              <a:noFill/>
            </a:ln>
          </p:spPr>
        </p:pic>
      </p:grpSp>
      <p:sp>
        <p:nvSpPr>
          <p:cNvPr id="3" name="TextBox 2">
            <a:extLst>
              <a:ext uri="{FF2B5EF4-FFF2-40B4-BE49-F238E27FC236}">
                <a16:creationId xmlns:a16="http://schemas.microsoft.com/office/drawing/2014/main" id="{7374DB75-A23E-C9D4-BF47-2B124B82E545}"/>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960338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CCB5-0E48-574C-6A01-C3C85EE65098}"/>
              </a:ext>
            </a:extLst>
          </p:cNvPr>
          <p:cNvSpPr>
            <a:spLocks noGrp="1"/>
          </p:cNvSpPr>
          <p:nvPr>
            <p:ph type="title"/>
          </p:nvPr>
        </p:nvSpPr>
        <p:spPr/>
        <p:txBody>
          <a:bodyPr/>
          <a:lstStyle/>
          <a:p>
            <a:r>
              <a:rPr lang="en-US" sz="2800" dirty="0"/>
              <a:t>SCOPE AND METHODOLOGY</a:t>
            </a:r>
            <a:br>
              <a:rPr lang="en-US" sz="2800" dirty="0"/>
            </a:br>
            <a:endParaRPr lang="en-ZA" dirty="0"/>
          </a:p>
        </p:txBody>
      </p:sp>
      <p:sp>
        <p:nvSpPr>
          <p:cNvPr id="3" name="Rectangle 2">
            <a:extLst>
              <a:ext uri="{FF2B5EF4-FFF2-40B4-BE49-F238E27FC236}">
                <a16:creationId xmlns:a16="http://schemas.microsoft.com/office/drawing/2014/main" id="{2EC6473F-BC55-CD6E-D5D0-13D5B5A9E84A}"/>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D0A13B5C-F112-01B1-E13C-607EF86566E1}"/>
              </a:ext>
            </a:extLst>
          </p:cNvPr>
          <p:cNvGrpSpPr/>
          <p:nvPr/>
        </p:nvGrpSpPr>
        <p:grpSpPr>
          <a:xfrm>
            <a:off x="189616" y="2174747"/>
            <a:ext cx="2893520" cy="2656974"/>
            <a:chOff x="4611613" y="1559534"/>
            <a:chExt cx="2893520" cy="2656974"/>
          </a:xfrm>
        </p:grpSpPr>
        <p:sp>
          <p:nvSpPr>
            <p:cNvPr id="10" name="Hexagon 9">
              <a:extLst>
                <a:ext uri="{FF2B5EF4-FFF2-40B4-BE49-F238E27FC236}">
                  <a16:creationId xmlns:a16="http://schemas.microsoft.com/office/drawing/2014/main" id="{49DA24BB-DFFE-9C33-43F9-81A009E219B0}"/>
                </a:ext>
              </a:extLst>
            </p:cNvPr>
            <p:cNvSpPr/>
            <p:nvPr/>
          </p:nvSpPr>
          <p:spPr>
            <a:xfrm>
              <a:off x="4611613" y="2646533"/>
              <a:ext cx="1584000" cy="1440000"/>
            </a:xfrm>
            <a:prstGeom prst="hexagon">
              <a:avLst/>
            </a:prstGeom>
            <a:noFill/>
            <a:ln w="28575"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200" b="1" kern="0" dirty="0">
                  <a:sym typeface="Arial"/>
                </a:rPr>
                <a:t>Exploratory and Descriptive  </a:t>
              </a:r>
              <a:r>
                <a:rPr kumimoji="0" lang="en-US" sz="1200" b="1" i="0" u="none" strike="noStrike" kern="0" cap="none" spc="0" normalizeH="0" baseline="0" noProof="0" dirty="0">
                  <a:ln>
                    <a:noFill/>
                  </a:ln>
                  <a:effectLst/>
                  <a:uLnTx/>
                  <a:uFillTx/>
                  <a:ea typeface="+mn-ea"/>
                  <a:cs typeface="+mn-cs"/>
                  <a:sym typeface="Arial"/>
                </a:rPr>
                <a:t>Analytics</a:t>
              </a:r>
              <a:endParaRPr kumimoji="0" lang="en-ZA" sz="1200" b="1" i="0" u="none" strike="noStrike" kern="0" cap="none" spc="0" normalizeH="0" baseline="0" noProof="0" dirty="0">
                <a:ln>
                  <a:noFill/>
                </a:ln>
                <a:effectLst/>
                <a:uLnTx/>
                <a:uFillTx/>
                <a:ea typeface="+mn-ea"/>
                <a:cs typeface="+mn-cs"/>
                <a:sym typeface="Arial"/>
              </a:endParaRPr>
            </a:p>
          </p:txBody>
        </p:sp>
        <p:sp>
          <p:nvSpPr>
            <p:cNvPr id="11" name="Oval 10">
              <a:extLst>
                <a:ext uri="{FF2B5EF4-FFF2-40B4-BE49-F238E27FC236}">
                  <a16:creationId xmlns:a16="http://schemas.microsoft.com/office/drawing/2014/main" id="{926209CB-B1EC-824D-26AB-AD49D4D7C882}"/>
                </a:ext>
              </a:extLst>
            </p:cNvPr>
            <p:cNvSpPr/>
            <p:nvPr/>
          </p:nvSpPr>
          <p:spPr>
            <a:xfrm>
              <a:off x="6965133" y="1559534"/>
              <a:ext cx="540000" cy="540000"/>
            </a:xfrm>
            <a:prstGeom prst="ellipse">
              <a:avLst/>
            </a:prstGeom>
            <a:solidFill>
              <a:schemeClr val="accent2"/>
            </a:solidFill>
            <a:ln w="254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200" b="0" i="0" u="none" strike="noStrike" kern="0" cap="none" spc="0" normalizeH="0" baseline="0" noProof="0" dirty="0">
                <a:ln>
                  <a:noFill/>
                </a:ln>
                <a:solidFill>
                  <a:srgbClr val="FFFFFF"/>
                </a:solidFill>
                <a:effectLst/>
                <a:uLnTx/>
                <a:uFillTx/>
                <a:ea typeface="+mn-ea"/>
                <a:cs typeface="+mn-cs"/>
                <a:sym typeface="Arial"/>
              </a:endParaRPr>
            </a:p>
          </p:txBody>
        </p:sp>
        <p:cxnSp>
          <p:nvCxnSpPr>
            <p:cNvPr id="12" name="Connector: Elbow 11">
              <a:extLst>
                <a:ext uri="{FF2B5EF4-FFF2-40B4-BE49-F238E27FC236}">
                  <a16:creationId xmlns:a16="http://schemas.microsoft.com/office/drawing/2014/main" id="{723D40EF-4425-029E-3388-4A19C2E1E051}"/>
                </a:ext>
              </a:extLst>
            </p:cNvPr>
            <p:cNvCxnSpPr>
              <a:cxnSpLocks/>
              <a:stCxn id="10" idx="0"/>
              <a:endCxn id="11" idx="2"/>
            </p:cNvCxnSpPr>
            <p:nvPr/>
          </p:nvCxnSpPr>
          <p:spPr>
            <a:xfrm flipV="1">
              <a:off x="6195613" y="1829534"/>
              <a:ext cx="769520" cy="1536999"/>
            </a:xfrm>
            <a:prstGeom prst="bentConnector3">
              <a:avLst>
                <a:gd name="adj1" fmla="val 50000"/>
              </a:avLst>
            </a:prstGeom>
            <a:noFill/>
            <a:ln w="19050" cap="flat" cmpd="sng" algn="ctr">
              <a:solidFill>
                <a:schemeClr val="accent2"/>
              </a:solidFill>
              <a:prstDash val="solid"/>
            </a:ln>
            <a:effectLst/>
          </p:spPr>
        </p:cxnSp>
        <p:sp>
          <p:nvSpPr>
            <p:cNvPr id="13" name="Oval 12">
              <a:extLst>
                <a:ext uri="{FF2B5EF4-FFF2-40B4-BE49-F238E27FC236}">
                  <a16:creationId xmlns:a16="http://schemas.microsoft.com/office/drawing/2014/main" id="{8E448712-AC0F-9DEF-43BF-CA53AD4DD198}"/>
                </a:ext>
              </a:extLst>
            </p:cNvPr>
            <p:cNvSpPr/>
            <p:nvPr/>
          </p:nvSpPr>
          <p:spPr>
            <a:xfrm>
              <a:off x="6965133" y="2667551"/>
              <a:ext cx="540000" cy="540000"/>
            </a:xfrm>
            <a:prstGeom prst="ellipse">
              <a:avLst/>
            </a:prstGeom>
            <a:solidFill>
              <a:schemeClr val="accent2"/>
            </a:solidFill>
            <a:ln w="254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200" b="0" i="0" u="none" strike="noStrike" kern="0" cap="none" spc="0" normalizeH="0" baseline="0" noProof="0">
                <a:ln>
                  <a:noFill/>
                </a:ln>
                <a:solidFill>
                  <a:srgbClr val="FFFFFF"/>
                </a:solidFill>
                <a:effectLst/>
                <a:uLnTx/>
                <a:uFillTx/>
                <a:ea typeface="+mn-ea"/>
                <a:cs typeface="+mn-cs"/>
                <a:sym typeface="Arial"/>
              </a:endParaRPr>
            </a:p>
          </p:txBody>
        </p:sp>
        <p:sp>
          <p:nvSpPr>
            <p:cNvPr id="14" name="Oval 13">
              <a:extLst>
                <a:ext uri="{FF2B5EF4-FFF2-40B4-BE49-F238E27FC236}">
                  <a16:creationId xmlns:a16="http://schemas.microsoft.com/office/drawing/2014/main" id="{89095420-167A-5709-7B13-CF519507A82A}"/>
                </a:ext>
              </a:extLst>
            </p:cNvPr>
            <p:cNvSpPr/>
            <p:nvPr/>
          </p:nvSpPr>
          <p:spPr>
            <a:xfrm>
              <a:off x="6965133" y="3676508"/>
              <a:ext cx="540000" cy="540000"/>
            </a:xfrm>
            <a:prstGeom prst="ellipse">
              <a:avLst/>
            </a:prstGeom>
            <a:solidFill>
              <a:schemeClr val="accent2"/>
            </a:solidFill>
            <a:ln w="254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200" b="0" i="0" u="none" strike="noStrike" kern="0" cap="none" spc="0" normalizeH="0" baseline="0" noProof="0">
                <a:ln>
                  <a:noFill/>
                </a:ln>
                <a:solidFill>
                  <a:srgbClr val="FFFFFF"/>
                </a:solidFill>
                <a:effectLst/>
                <a:uLnTx/>
                <a:uFillTx/>
                <a:ea typeface="+mn-ea"/>
                <a:cs typeface="+mn-cs"/>
                <a:sym typeface="Arial"/>
              </a:endParaRPr>
            </a:p>
          </p:txBody>
        </p:sp>
        <p:cxnSp>
          <p:nvCxnSpPr>
            <p:cNvPr id="15" name="Connector: Elbow 14">
              <a:extLst>
                <a:ext uri="{FF2B5EF4-FFF2-40B4-BE49-F238E27FC236}">
                  <a16:creationId xmlns:a16="http://schemas.microsoft.com/office/drawing/2014/main" id="{97D487E2-2E8B-11BF-448B-E6E2C2617A1B}"/>
                </a:ext>
              </a:extLst>
            </p:cNvPr>
            <p:cNvCxnSpPr>
              <a:cxnSpLocks/>
              <a:stCxn id="10" idx="0"/>
              <a:endCxn id="14" idx="2"/>
            </p:cNvCxnSpPr>
            <p:nvPr/>
          </p:nvCxnSpPr>
          <p:spPr>
            <a:xfrm>
              <a:off x="6195613" y="3366533"/>
              <a:ext cx="769520" cy="579975"/>
            </a:xfrm>
            <a:prstGeom prst="bentConnector3">
              <a:avLst>
                <a:gd name="adj1" fmla="val 50000"/>
              </a:avLst>
            </a:prstGeom>
            <a:noFill/>
            <a:ln w="19050" cap="flat" cmpd="sng" algn="ctr">
              <a:solidFill>
                <a:schemeClr val="accent2"/>
              </a:solidFill>
              <a:prstDash val="solid"/>
            </a:ln>
            <a:effectLst/>
          </p:spPr>
        </p:cxnSp>
        <p:cxnSp>
          <p:nvCxnSpPr>
            <p:cNvPr id="16" name="Connector: Elbow 15">
              <a:extLst>
                <a:ext uri="{FF2B5EF4-FFF2-40B4-BE49-F238E27FC236}">
                  <a16:creationId xmlns:a16="http://schemas.microsoft.com/office/drawing/2014/main" id="{BDE5DF28-0401-1FA1-F666-7AE3C61842C6}"/>
                </a:ext>
              </a:extLst>
            </p:cNvPr>
            <p:cNvCxnSpPr>
              <a:cxnSpLocks/>
              <a:stCxn id="10" idx="0"/>
              <a:endCxn id="13" idx="2"/>
            </p:cNvCxnSpPr>
            <p:nvPr/>
          </p:nvCxnSpPr>
          <p:spPr>
            <a:xfrm flipV="1">
              <a:off x="6195613" y="2937551"/>
              <a:ext cx="769520" cy="428982"/>
            </a:xfrm>
            <a:prstGeom prst="bentConnector3">
              <a:avLst>
                <a:gd name="adj1" fmla="val 50000"/>
              </a:avLst>
            </a:prstGeom>
            <a:noFill/>
            <a:ln w="19050" cap="flat" cmpd="sng" algn="ctr">
              <a:solidFill>
                <a:schemeClr val="accent2"/>
              </a:solidFill>
              <a:prstDash val="solid"/>
            </a:ln>
            <a:effectLst/>
          </p:spPr>
        </p:cxnSp>
      </p:grpSp>
      <p:sp>
        <p:nvSpPr>
          <p:cNvPr id="7" name="TextBox 6">
            <a:extLst>
              <a:ext uri="{FF2B5EF4-FFF2-40B4-BE49-F238E27FC236}">
                <a16:creationId xmlns:a16="http://schemas.microsoft.com/office/drawing/2014/main" id="{A3C1FC8F-0B56-0F17-EDEA-0226DAAAACCC}"/>
              </a:ext>
            </a:extLst>
          </p:cNvPr>
          <p:cNvSpPr txBox="1"/>
          <p:nvPr/>
        </p:nvSpPr>
        <p:spPr>
          <a:xfrm>
            <a:off x="3172595" y="1901332"/>
            <a:ext cx="2880000" cy="1015663"/>
          </a:xfrm>
          <a:prstGeom prst="rect">
            <a:avLst/>
          </a:prstGeom>
          <a:noFill/>
        </p:spPr>
        <p:txBody>
          <a:bodyPr wrap="square" rtlCol="0">
            <a:spAutoFit/>
          </a:bodyPr>
          <a:lstStyle/>
          <a:p>
            <a:pPr>
              <a:buClr>
                <a:srgbClr val="000000"/>
              </a:buClr>
              <a:buFont typeface="Arial"/>
              <a:buNone/>
            </a:pPr>
            <a:r>
              <a:rPr lang="en-US" sz="1200" b="1" kern="0" dirty="0">
                <a:solidFill>
                  <a:srgbClr val="000000"/>
                </a:solidFill>
                <a:cs typeface="Arial"/>
                <a:sym typeface="Arial"/>
              </a:rPr>
              <a:t>Understanding Disease Prevalence: </a:t>
            </a:r>
            <a:r>
              <a:rPr lang="en-US" sz="1200" kern="0" dirty="0">
                <a:solidFill>
                  <a:srgbClr val="000000"/>
                </a:solidFill>
                <a:cs typeface="Arial"/>
                <a:sym typeface="Arial"/>
              </a:rPr>
              <a:t>Identify the most prevalent medical conditions within the patient population to prioritize resource allocation and targeted interventions.</a:t>
            </a:r>
          </a:p>
        </p:txBody>
      </p:sp>
      <p:sp>
        <p:nvSpPr>
          <p:cNvPr id="8" name="TextBox 7">
            <a:extLst>
              <a:ext uri="{FF2B5EF4-FFF2-40B4-BE49-F238E27FC236}">
                <a16:creationId xmlns:a16="http://schemas.microsoft.com/office/drawing/2014/main" id="{5E840F43-7BE9-8434-29C7-7A6F25F29FD6}"/>
              </a:ext>
            </a:extLst>
          </p:cNvPr>
          <p:cNvSpPr txBox="1"/>
          <p:nvPr/>
        </p:nvSpPr>
        <p:spPr>
          <a:xfrm>
            <a:off x="3172595" y="3071436"/>
            <a:ext cx="2880000" cy="1015663"/>
          </a:xfrm>
          <a:prstGeom prst="rect">
            <a:avLst/>
          </a:prstGeom>
          <a:noFill/>
        </p:spPr>
        <p:txBody>
          <a:bodyPr wrap="square" rtlCol="0">
            <a:spAutoFit/>
          </a:bodyPr>
          <a:lstStyle/>
          <a:p>
            <a:pPr>
              <a:buClr>
                <a:srgbClr val="000000"/>
              </a:buClr>
              <a:buFont typeface="Arial"/>
              <a:buNone/>
            </a:pPr>
            <a:r>
              <a:rPr lang="en-US" sz="1200" b="1" kern="0" dirty="0">
                <a:solidFill>
                  <a:srgbClr val="000000"/>
                </a:solidFill>
                <a:cs typeface="Arial"/>
                <a:sym typeface="Arial"/>
              </a:rPr>
              <a:t>Patient Risk Profiling:</a:t>
            </a:r>
            <a:r>
              <a:rPr lang="en-US" sz="1200" kern="0" dirty="0">
                <a:solidFill>
                  <a:srgbClr val="000000"/>
                </a:solidFill>
                <a:cs typeface="Arial"/>
                <a:sym typeface="Arial"/>
              </a:rPr>
              <a:t> Develop profiles of patients at higher risk based on their demographic information, medical history, and health metrics to enable proactive care management.</a:t>
            </a:r>
            <a:endParaRPr lang="en-ZA" sz="1200" kern="0" dirty="0">
              <a:solidFill>
                <a:srgbClr val="000000"/>
              </a:solidFill>
              <a:cs typeface="Arial"/>
              <a:sym typeface="Arial"/>
            </a:endParaRPr>
          </a:p>
        </p:txBody>
      </p:sp>
      <p:sp>
        <p:nvSpPr>
          <p:cNvPr id="9" name="TextBox 8">
            <a:extLst>
              <a:ext uri="{FF2B5EF4-FFF2-40B4-BE49-F238E27FC236}">
                <a16:creationId xmlns:a16="http://schemas.microsoft.com/office/drawing/2014/main" id="{98D8EFCD-6285-EA2C-AEF3-C18DD24493E6}"/>
              </a:ext>
            </a:extLst>
          </p:cNvPr>
          <p:cNvSpPr txBox="1"/>
          <p:nvPr/>
        </p:nvSpPr>
        <p:spPr>
          <a:xfrm>
            <a:off x="3172595" y="4241540"/>
            <a:ext cx="2880000" cy="830997"/>
          </a:xfrm>
          <a:prstGeom prst="rect">
            <a:avLst/>
          </a:prstGeom>
          <a:noFill/>
        </p:spPr>
        <p:txBody>
          <a:bodyPr wrap="square" rtlCol="0">
            <a:spAutoFit/>
          </a:bodyPr>
          <a:lstStyle/>
          <a:p>
            <a:pPr>
              <a:buClr>
                <a:srgbClr val="000000"/>
              </a:buClr>
              <a:buFont typeface="Arial"/>
              <a:buNone/>
            </a:pPr>
            <a:r>
              <a:rPr lang="en-US" sz="1200" b="1" kern="0" dirty="0">
                <a:solidFill>
                  <a:srgbClr val="000000"/>
                </a:solidFill>
                <a:cs typeface="Arial"/>
                <a:sym typeface="Arial"/>
              </a:rPr>
              <a:t>Health Monitoring Trends:</a:t>
            </a:r>
            <a:r>
              <a:rPr lang="en-US" sz="1200" kern="0" dirty="0">
                <a:solidFill>
                  <a:srgbClr val="000000"/>
                </a:solidFill>
                <a:cs typeface="Arial"/>
                <a:sym typeface="Arial"/>
              </a:rPr>
              <a:t> Analyze trends in key health metrics such as BMI, weight, and height to monitor population health and identify areas of concern</a:t>
            </a:r>
            <a:endParaRPr lang="en-ZA" sz="1200" kern="0" dirty="0">
              <a:solidFill>
                <a:srgbClr val="000000"/>
              </a:solidFill>
              <a:cs typeface="Arial"/>
              <a:sym typeface="Arial"/>
            </a:endParaRPr>
          </a:p>
        </p:txBody>
      </p:sp>
      <p:sp>
        <p:nvSpPr>
          <p:cNvPr id="17" name="Oval 16">
            <a:extLst>
              <a:ext uri="{FF2B5EF4-FFF2-40B4-BE49-F238E27FC236}">
                <a16:creationId xmlns:a16="http://schemas.microsoft.com/office/drawing/2014/main" id="{DF027854-FEC3-560F-4207-D3B65DF59BC1}"/>
              </a:ext>
            </a:extLst>
          </p:cNvPr>
          <p:cNvSpPr/>
          <p:nvPr/>
        </p:nvSpPr>
        <p:spPr>
          <a:xfrm>
            <a:off x="2570378" y="5396913"/>
            <a:ext cx="540000" cy="540000"/>
          </a:xfrm>
          <a:prstGeom prst="ellipse">
            <a:avLst/>
          </a:prstGeom>
          <a:solidFill>
            <a:schemeClr val="accent2"/>
          </a:solidFill>
          <a:ln w="254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200" b="0" i="0" u="none" strike="noStrike" kern="0" cap="none" spc="0" normalizeH="0" baseline="0" noProof="0">
              <a:ln>
                <a:noFill/>
              </a:ln>
              <a:solidFill>
                <a:srgbClr val="FFFFFF"/>
              </a:solidFill>
              <a:effectLst/>
              <a:uLnTx/>
              <a:uFillTx/>
              <a:ea typeface="+mn-ea"/>
              <a:cs typeface="+mn-cs"/>
              <a:sym typeface="Arial"/>
            </a:endParaRPr>
          </a:p>
        </p:txBody>
      </p:sp>
      <p:cxnSp>
        <p:nvCxnSpPr>
          <p:cNvPr id="18" name="Connector: Elbow 17">
            <a:extLst>
              <a:ext uri="{FF2B5EF4-FFF2-40B4-BE49-F238E27FC236}">
                <a16:creationId xmlns:a16="http://schemas.microsoft.com/office/drawing/2014/main" id="{A486BA0C-A5B9-89EF-0CBE-D4148A241B66}"/>
              </a:ext>
            </a:extLst>
          </p:cNvPr>
          <p:cNvCxnSpPr>
            <a:cxnSpLocks/>
          </p:cNvCxnSpPr>
          <p:nvPr/>
        </p:nvCxnSpPr>
        <p:spPr>
          <a:xfrm rot="16200000" flipH="1">
            <a:off x="1803668" y="4909728"/>
            <a:ext cx="1105194" cy="409176"/>
          </a:xfrm>
          <a:prstGeom prst="bentConnector2">
            <a:avLst/>
          </a:prstGeom>
          <a:noFill/>
          <a:ln w="19050" cap="flat" cmpd="sng" algn="ctr">
            <a:solidFill>
              <a:schemeClr val="accent2"/>
            </a:solidFill>
            <a:prstDash val="solid"/>
          </a:ln>
          <a:effectLst/>
        </p:spPr>
      </p:cxnSp>
      <p:sp>
        <p:nvSpPr>
          <p:cNvPr id="21" name="TextBox 20">
            <a:extLst>
              <a:ext uri="{FF2B5EF4-FFF2-40B4-BE49-F238E27FC236}">
                <a16:creationId xmlns:a16="http://schemas.microsoft.com/office/drawing/2014/main" id="{EDABAE25-0608-E58B-4607-98D52CA392D7}"/>
              </a:ext>
            </a:extLst>
          </p:cNvPr>
          <p:cNvSpPr txBox="1"/>
          <p:nvPr/>
        </p:nvSpPr>
        <p:spPr>
          <a:xfrm>
            <a:off x="3172595" y="5287820"/>
            <a:ext cx="2880000" cy="830997"/>
          </a:xfrm>
          <a:prstGeom prst="rect">
            <a:avLst/>
          </a:prstGeom>
          <a:noFill/>
        </p:spPr>
        <p:txBody>
          <a:bodyPr wrap="square" rtlCol="0">
            <a:spAutoFit/>
          </a:bodyPr>
          <a:lstStyle/>
          <a:p>
            <a:pPr>
              <a:buClr>
                <a:srgbClr val="000000"/>
              </a:buClr>
              <a:buFont typeface="Arial"/>
              <a:buNone/>
            </a:pPr>
            <a:r>
              <a:rPr lang="en-US" sz="1200" b="1" kern="0" dirty="0">
                <a:solidFill>
                  <a:srgbClr val="000000"/>
                </a:solidFill>
                <a:cs typeface="Arial"/>
                <a:sym typeface="Arial"/>
              </a:rPr>
              <a:t>Medication Effectiveness:</a:t>
            </a:r>
            <a:r>
              <a:rPr lang="en-US" sz="1200" kern="0" dirty="0">
                <a:solidFill>
                  <a:srgbClr val="000000"/>
                </a:solidFill>
                <a:cs typeface="Arial"/>
                <a:sym typeface="Arial"/>
              </a:rPr>
              <a:t> Evaluate the effectiveness of medications in managing specific health conditions and their impact on patient outcomes.</a:t>
            </a:r>
            <a:endParaRPr lang="en-ZA" sz="1200" kern="0" dirty="0">
              <a:solidFill>
                <a:srgbClr val="000000"/>
              </a:solidFill>
              <a:cs typeface="Arial"/>
              <a:sym typeface="Arial"/>
            </a:endParaRPr>
          </a:p>
        </p:txBody>
      </p:sp>
      <p:sp>
        <p:nvSpPr>
          <p:cNvPr id="25" name="TextBox 24">
            <a:extLst>
              <a:ext uri="{FF2B5EF4-FFF2-40B4-BE49-F238E27FC236}">
                <a16:creationId xmlns:a16="http://schemas.microsoft.com/office/drawing/2014/main" id="{ADF41D93-337E-BC26-CE2D-E2E3F0AFA380}"/>
              </a:ext>
            </a:extLst>
          </p:cNvPr>
          <p:cNvSpPr txBox="1"/>
          <p:nvPr/>
        </p:nvSpPr>
        <p:spPr>
          <a:xfrm>
            <a:off x="7534108" y="2768937"/>
            <a:ext cx="3149510" cy="830997"/>
          </a:xfrm>
          <a:prstGeom prst="rect">
            <a:avLst/>
          </a:prstGeom>
          <a:noFill/>
        </p:spPr>
        <p:txBody>
          <a:bodyPr wrap="square" rtlCol="0">
            <a:spAutoFit/>
          </a:bodyPr>
          <a:lstStyle/>
          <a:p>
            <a:pPr>
              <a:buClr>
                <a:srgbClr val="000000"/>
              </a:buClr>
              <a:buFont typeface="Arial"/>
              <a:buNone/>
            </a:pPr>
            <a:r>
              <a:rPr lang="en-US" sz="1200" b="1" kern="0" dirty="0">
                <a:solidFill>
                  <a:srgbClr val="000000"/>
                </a:solidFill>
                <a:cs typeface="Arial"/>
                <a:sym typeface="Arial"/>
              </a:rPr>
              <a:t>Quality of Life Assessment:</a:t>
            </a:r>
            <a:r>
              <a:rPr lang="en-US" sz="1200" kern="0" dirty="0">
                <a:solidFill>
                  <a:srgbClr val="000000"/>
                </a:solidFill>
                <a:cs typeface="Arial"/>
                <a:sym typeface="Arial"/>
              </a:rPr>
              <a:t> Build predictive models to estimate Quality Adjusted Life Years (QALY) based on health observations and identify factors influencing patient quality of life.</a:t>
            </a:r>
            <a:endParaRPr lang="en-ZA" sz="1200" kern="0" dirty="0">
              <a:solidFill>
                <a:srgbClr val="000000"/>
              </a:solidFill>
              <a:cs typeface="Arial"/>
              <a:sym typeface="Arial"/>
            </a:endParaRPr>
          </a:p>
        </p:txBody>
      </p:sp>
      <p:grpSp>
        <p:nvGrpSpPr>
          <p:cNvPr id="34" name="Group 33">
            <a:extLst>
              <a:ext uri="{FF2B5EF4-FFF2-40B4-BE49-F238E27FC236}">
                <a16:creationId xmlns:a16="http://schemas.microsoft.com/office/drawing/2014/main" id="{1F5537AA-DF34-E90E-B92D-0FB2F2C27171}"/>
              </a:ext>
            </a:extLst>
          </p:cNvPr>
          <p:cNvGrpSpPr/>
          <p:nvPr/>
        </p:nvGrpSpPr>
        <p:grpSpPr>
          <a:xfrm>
            <a:off x="6711961" y="2645682"/>
            <a:ext cx="4279863" cy="1077509"/>
            <a:chOff x="7016785" y="2218090"/>
            <a:chExt cx="4279863" cy="1231553"/>
          </a:xfrm>
        </p:grpSpPr>
        <p:sp>
          <p:nvSpPr>
            <p:cNvPr id="27" name="Hexagon 26">
              <a:extLst>
                <a:ext uri="{FF2B5EF4-FFF2-40B4-BE49-F238E27FC236}">
                  <a16:creationId xmlns:a16="http://schemas.microsoft.com/office/drawing/2014/main" id="{F4E6CEF4-6C07-D62F-6234-B12DC7D0C5B4}"/>
                </a:ext>
              </a:extLst>
            </p:cNvPr>
            <p:cNvSpPr/>
            <p:nvPr/>
          </p:nvSpPr>
          <p:spPr>
            <a:xfrm>
              <a:off x="7016785" y="2521856"/>
              <a:ext cx="627776" cy="588773"/>
            </a:xfrm>
            <a:prstGeom prst="hexagon">
              <a:avLst/>
            </a:prstGeom>
            <a:solidFill>
              <a:schemeClr val="accent4"/>
            </a:solidFill>
            <a:ln w="25400" cap="flat" cmpd="sng" algn="ctr">
              <a:solidFill>
                <a:schemeClr val="accent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Hexagon 32">
              <a:extLst>
                <a:ext uri="{FF2B5EF4-FFF2-40B4-BE49-F238E27FC236}">
                  <a16:creationId xmlns:a16="http://schemas.microsoft.com/office/drawing/2014/main" id="{32FDDBE2-C45B-70C5-4D37-0C37D35BC58B}"/>
                </a:ext>
              </a:extLst>
            </p:cNvPr>
            <p:cNvSpPr/>
            <p:nvPr/>
          </p:nvSpPr>
          <p:spPr>
            <a:xfrm>
              <a:off x="7327407" y="2218090"/>
              <a:ext cx="3969241" cy="1231553"/>
            </a:xfrm>
            <a:prstGeom prst="hexagon">
              <a:avLst/>
            </a:prstGeom>
            <a:noFill/>
            <a:ln w="28575" cap="flat" cmpd="sng" algn="ctr">
              <a:solidFill>
                <a:schemeClr val="accent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200" b="1" i="0" u="none" strike="noStrike" kern="0" cap="none" spc="0" normalizeH="0" baseline="0" noProof="0" dirty="0">
                <a:ln>
                  <a:noFill/>
                </a:ln>
                <a:effectLst/>
                <a:uLnTx/>
                <a:uFillTx/>
                <a:ea typeface="+mn-ea"/>
                <a:cs typeface="+mn-cs"/>
                <a:sym typeface="Arial"/>
              </a:endParaRPr>
            </a:p>
          </p:txBody>
        </p:sp>
      </p:grpSp>
      <p:sp>
        <p:nvSpPr>
          <p:cNvPr id="41" name="TextBox 40">
            <a:extLst>
              <a:ext uri="{FF2B5EF4-FFF2-40B4-BE49-F238E27FC236}">
                <a16:creationId xmlns:a16="http://schemas.microsoft.com/office/drawing/2014/main" id="{4810D7CD-2CCB-5E2F-2FDB-C55AE5B33600}"/>
              </a:ext>
            </a:extLst>
          </p:cNvPr>
          <p:cNvSpPr txBox="1"/>
          <p:nvPr/>
        </p:nvSpPr>
        <p:spPr>
          <a:xfrm>
            <a:off x="7511836" y="3854547"/>
            <a:ext cx="3003785" cy="830997"/>
          </a:xfrm>
          <a:prstGeom prst="rect">
            <a:avLst/>
          </a:prstGeom>
          <a:noFill/>
        </p:spPr>
        <p:txBody>
          <a:bodyPr wrap="square" rtlCol="0">
            <a:spAutoFit/>
          </a:bodyPr>
          <a:lstStyle/>
          <a:p>
            <a:pPr>
              <a:buClr>
                <a:srgbClr val="000000"/>
              </a:buClr>
              <a:buFont typeface="Arial"/>
              <a:buNone/>
            </a:pPr>
            <a:r>
              <a:rPr lang="en-US" sz="1200" b="1" kern="0" dirty="0">
                <a:solidFill>
                  <a:srgbClr val="000000"/>
                </a:solidFill>
                <a:cs typeface="Arial"/>
                <a:sym typeface="Arial"/>
              </a:rPr>
              <a:t>Clinical Decision Support: </a:t>
            </a:r>
            <a:r>
              <a:rPr lang="en-US" sz="1200" kern="0" dirty="0">
                <a:solidFill>
                  <a:srgbClr val="000000"/>
                </a:solidFill>
                <a:cs typeface="Arial"/>
                <a:sym typeface="Arial"/>
              </a:rPr>
              <a:t>Provide actionable insights to healthcare providers to support clinical decision-making and enhance personalized care delivery.</a:t>
            </a:r>
          </a:p>
        </p:txBody>
      </p:sp>
      <p:sp>
        <p:nvSpPr>
          <p:cNvPr id="42" name="TextBox 41">
            <a:extLst>
              <a:ext uri="{FF2B5EF4-FFF2-40B4-BE49-F238E27FC236}">
                <a16:creationId xmlns:a16="http://schemas.microsoft.com/office/drawing/2014/main" id="{DDB92535-4E60-91AF-64AA-4F758BBF27B6}"/>
              </a:ext>
            </a:extLst>
          </p:cNvPr>
          <p:cNvSpPr txBox="1"/>
          <p:nvPr/>
        </p:nvSpPr>
        <p:spPr>
          <a:xfrm>
            <a:off x="7534108" y="4945523"/>
            <a:ext cx="3171782" cy="1015663"/>
          </a:xfrm>
          <a:prstGeom prst="rect">
            <a:avLst/>
          </a:prstGeom>
          <a:noFill/>
        </p:spPr>
        <p:txBody>
          <a:bodyPr wrap="square" rtlCol="0">
            <a:spAutoFit/>
          </a:bodyPr>
          <a:lstStyle/>
          <a:p>
            <a:pPr>
              <a:buClr>
                <a:srgbClr val="000000"/>
              </a:buClr>
              <a:buFont typeface="Arial"/>
              <a:buNone/>
            </a:pPr>
            <a:r>
              <a:rPr lang="en-US" sz="1200" b="1" kern="0" dirty="0">
                <a:solidFill>
                  <a:srgbClr val="000000"/>
                </a:solidFill>
                <a:cs typeface="Arial"/>
                <a:sym typeface="Arial"/>
              </a:rPr>
              <a:t>Optimizing Healthcare Resource Allocation: </a:t>
            </a:r>
            <a:r>
              <a:rPr lang="en-US" sz="1200" kern="0" dirty="0">
                <a:solidFill>
                  <a:srgbClr val="000000"/>
                </a:solidFill>
                <a:cs typeface="Arial"/>
                <a:sym typeface="Arial"/>
              </a:rPr>
              <a:t>Inform resource allocation strategies based on prevalent conditions, patient demographics, and healthcare utilization patterns.</a:t>
            </a:r>
            <a:endParaRPr lang="en-ZA" sz="1200" kern="0" dirty="0">
              <a:solidFill>
                <a:srgbClr val="000000"/>
              </a:solidFill>
              <a:cs typeface="Arial"/>
              <a:sym typeface="Arial"/>
            </a:endParaRPr>
          </a:p>
        </p:txBody>
      </p:sp>
      <p:sp>
        <p:nvSpPr>
          <p:cNvPr id="43" name="Hexagon 42">
            <a:extLst>
              <a:ext uri="{FF2B5EF4-FFF2-40B4-BE49-F238E27FC236}">
                <a16:creationId xmlns:a16="http://schemas.microsoft.com/office/drawing/2014/main" id="{7C60E348-1C75-E97D-2BC9-43EE85434E2B}"/>
              </a:ext>
            </a:extLst>
          </p:cNvPr>
          <p:cNvSpPr/>
          <p:nvPr/>
        </p:nvSpPr>
        <p:spPr>
          <a:xfrm>
            <a:off x="7362805" y="1946943"/>
            <a:ext cx="3301763" cy="483123"/>
          </a:xfrm>
          <a:prstGeom prst="hexagon">
            <a:avLst/>
          </a:prstGeom>
          <a:solidFill>
            <a:schemeClr val="accent4"/>
          </a:solidFill>
          <a:ln w="25400" cap="flat" cmpd="sng" algn="ctr">
            <a:solidFill>
              <a:schemeClr val="accent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ZA" sz="1200" b="1" i="0" u="none" strike="noStrike" kern="0" cap="none" spc="0" normalizeH="0" baseline="0" noProof="0" dirty="0">
                <a:ln>
                  <a:noFill/>
                </a:ln>
                <a:solidFill>
                  <a:srgbClr val="FFFFFF"/>
                </a:solidFill>
                <a:effectLst/>
                <a:uLnTx/>
                <a:uFillTx/>
                <a:ea typeface="+mn-ea"/>
                <a:cs typeface="+mn-cs"/>
                <a:sym typeface="Arial"/>
              </a:rPr>
              <a:t>Predictive and Prescriptive Analytics</a:t>
            </a:r>
          </a:p>
        </p:txBody>
      </p:sp>
      <p:grpSp>
        <p:nvGrpSpPr>
          <p:cNvPr id="45" name="Group 44">
            <a:extLst>
              <a:ext uri="{FF2B5EF4-FFF2-40B4-BE49-F238E27FC236}">
                <a16:creationId xmlns:a16="http://schemas.microsoft.com/office/drawing/2014/main" id="{C9B9AA4C-2072-51CF-9D4C-A2B4A21C2F33}"/>
              </a:ext>
            </a:extLst>
          </p:cNvPr>
          <p:cNvGrpSpPr/>
          <p:nvPr/>
        </p:nvGrpSpPr>
        <p:grpSpPr>
          <a:xfrm>
            <a:off x="6711961" y="4899753"/>
            <a:ext cx="4279863" cy="1077509"/>
            <a:chOff x="7016785" y="2218090"/>
            <a:chExt cx="4279863" cy="1231553"/>
          </a:xfrm>
        </p:grpSpPr>
        <p:sp>
          <p:nvSpPr>
            <p:cNvPr id="46" name="Hexagon 45">
              <a:extLst>
                <a:ext uri="{FF2B5EF4-FFF2-40B4-BE49-F238E27FC236}">
                  <a16:creationId xmlns:a16="http://schemas.microsoft.com/office/drawing/2014/main" id="{C6791916-D917-FBF2-533E-C2335DA2188D}"/>
                </a:ext>
              </a:extLst>
            </p:cNvPr>
            <p:cNvSpPr/>
            <p:nvPr/>
          </p:nvSpPr>
          <p:spPr>
            <a:xfrm>
              <a:off x="7016785" y="2521856"/>
              <a:ext cx="627776" cy="588773"/>
            </a:xfrm>
            <a:prstGeom prst="hexagon">
              <a:avLst/>
            </a:prstGeom>
            <a:solidFill>
              <a:schemeClr val="accent4"/>
            </a:solidFill>
            <a:ln w="25400" cap="flat" cmpd="sng" algn="ctr">
              <a:solidFill>
                <a:schemeClr val="accent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Hexagon 46">
              <a:extLst>
                <a:ext uri="{FF2B5EF4-FFF2-40B4-BE49-F238E27FC236}">
                  <a16:creationId xmlns:a16="http://schemas.microsoft.com/office/drawing/2014/main" id="{E6A47C5A-933E-9B70-BD9A-098DFB304813}"/>
                </a:ext>
              </a:extLst>
            </p:cNvPr>
            <p:cNvSpPr/>
            <p:nvPr/>
          </p:nvSpPr>
          <p:spPr>
            <a:xfrm>
              <a:off x="7327407" y="2218090"/>
              <a:ext cx="3969241" cy="1231553"/>
            </a:xfrm>
            <a:prstGeom prst="hexagon">
              <a:avLst/>
            </a:prstGeom>
            <a:noFill/>
            <a:ln w="28575" cap="flat" cmpd="sng" algn="ctr">
              <a:solidFill>
                <a:schemeClr val="accent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200" b="1" i="0" u="none" strike="noStrike" kern="0" cap="none" spc="0" normalizeH="0" baseline="0" noProof="0" dirty="0">
                <a:ln>
                  <a:noFill/>
                </a:ln>
                <a:effectLst/>
                <a:uLnTx/>
                <a:uFillTx/>
                <a:ea typeface="+mn-ea"/>
                <a:cs typeface="+mn-cs"/>
                <a:sym typeface="Arial"/>
              </a:endParaRPr>
            </a:p>
          </p:txBody>
        </p:sp>
      </p:grpSp>
      <p:grpSp>
        <p:nvGrpSpPr>
          <p:cNvPr id="48" name="Group 47">
            <a:extLst>
              <a:ext uri="{FF2B5EF4-FFF2-40B4-BE49-F238E27FC236}">
                <a16:creationId xmlns:a16="http://schemas.microsoft.com/office/drawing/2014/main" id="{A9A7948C-53EE-0942-558D-C8C421977786}"/>
              </a:ext>
            </a:extLst>
          </p:cNvPr>
          <p:cNvGrpSpPr/>
          <p:nvPr/>
        </p:nvGrpSpPr>
        <p:grpSpPr>
          <a:xfrm>
            <a:off x="6711961" y="3772718"/>
            <a:ext cx="4279863" cy="1077509"/>
            <a:chOff x="7016785" y="2218090"/>
            <a:chExt cx="4279863" cy="1231553"/>
          </a:xfrm>
        </p:grpSpPr>
        <p:sp>
          <p:nvSpPr>
            <p:cNvPr id="49" name="Hexagon 48">
              <a:extLst>
                <a:ext uri="{FF2B5EF4-FFF2-40B4-BE49-F238E27FC236}">
                  <a16:creationId xmlns:a16="http://schemas.microsoft.com/office/drawing/2014/main" id="{F421AA99-B600-33EE-70A1-DBEE7F1772C1}"/>
                </a:ext>
              </a:extLst>
            </p:cNvPr>
            <p:cNvSpPr/>
            <p:nvPr/>
          </p:nvSpPr>
          <p:spPr>
            <a:xfrm>
              <a:off x="7016785" y="2521856"/>
              <a:ext cx="627776" cy="588773"/>
            </a:xfrm>
            <a:prstGeom prst="hexagon">
              <a:avLst/>
            </a:prstGeom>
            <a:solidFill>
              <a:schemeClr val="accent4"/>
            </a:solidFill>
            <a:ln w="25400" cap="flat" cmpd="sng" algn="ctr">
              <a:solidFill>
                <a:schemeClr val="accent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Hexagon 49">
              <a:extLst>
                <a:ext uri="{FF2B5EF4-FFF2-40B4-BE49-F238E27FC236}">
                  <a16:creationId xmlns:a16="http://schemas.microsoft.com/office/drawing/2014/main" id="{7B354CFB-D0BA-EB0F-E570-8E7E19FDFAC9}"/>
                </a:ext>
              </a:extLst>
            </p:cNvPr>
            <p:cNvSpPr/>
            <p:nvPr/>
          </p:nvSpPr>
          <p:spPr>
            <a:xfrm>
              <a:off x="7327407" y="2218090"/>
              <a:ext cx="3969241" cy="1231553"/>
            </a:xfrm>
            <a:prstGeom prst="hexagon">
              <a:avLst/>
            </a:prstGeom>
            <a:noFill/>
            <a:ln w="28575" cap="flat" cmpd="sng" algn="ctr">
              <a:solidFill>
                <a:schemeClr val="accent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200" b="1" i="0" u="none" strike="noStrike" kern="0" cap="none" spc="0" normalizeH="0" baseline="0" noProof="0" dirty="0">
                <a:ln>
                  <a:noFill/>
                </a:ln>
                <a:effectLst/>
                <a:uLnTx/>
                <a:uFillTx/>
                <a:ea typeface="+mn-ea"/>
                <a:cs typeface="+mn-cs"/>
                <a:sym typeface="Arial"/>
              </a:endParaRPr>
            </a:p>
          </p:txBody>
        </p:sp>
      </p:grpSp>
      <p:cxnSp>
        <p:nvCxnSpPr>
          <p:cNvPr id="52" name="Straight Connector 51">
            <a:extLst>
              <a:ext uri="{FF2B5EF4-FFF2-40B4-BE49-F238E27FC236}">
                <a16:creationId xmlns:a16="http://schemas.microsoft.com/office/drawing/2014/main" id="{E7694591-C330-3135-59AF-95D9A59C94FD}"/>
              </a:ext>
            </a:extLst>
          </p:cNvPr>
          <p:cNvCxnSpPr/>
          <p:nvPr/>
        </p:nvCxnSpPr>
        <p:spPr>
          <a:xfrm>
            <a:off x="9029700" y="2430066"/>
            <a:ext cx="0" cy="215616"/>
          </a:xfrm>
          <a:prstGeom prst="line">
            <a:avLst/>
          </a:prstGeom>
          <a:ln w="28575"/>
        </p:spPr>
        <p:style>
          <a:lnRef idx="2">
            <a:schemeClr val="accent4"/>
          </a:lnRef>
          <a:fillRef idx="0">
            <a:schemeClr val="accent4"/>
          </a:fillRef>
          <a:effectRef idx="1">
            <a:schemeClr val="accent4"/>
          </a:effectRef>
          <a:fontRef idx="minor">
            <a:schemeClr val="tx1"/>
          </a:fontRef>
        </p:style>
      </p:cxnSp>
      <p:pic>
        <p:nvPicPr>
          <p:cNvPr id="56" name="Graphic 55" descr="Covid-19 outline">
            <a:extLst>
              <a:ext uri="{FF2B5EF4-FFF2-40B4-BE49-F238E27FC236}">
                <a16:creationId xmlns:a16="http://schemas.microsoft.com/office/drawing/2014/main" id="{4636E34A-955D-81C5-A122-96721DFCFC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1146" y="2257710"/>
            <a:ext cx="360000" cy="360000"/>
          </a:xfrm>
          <a:prstGeom prst="rect">
            <a:avLst/>
          </a:prstGeom>
        </p:spPr>
      </p:pic>
      <p:pic>
        <p:nvPicPr>
          <p:cNvPr id="58" name="Graphic 57" descr="Face with mask outline">
            <a:extLst>
              <a:ext uri="{FF2B5EF4-FFF2-40B4-BE49-F238E27FC236}">
                <a16:creationId xmlns:a16="http://schemas.microsoft.com/office/drawing/2014/main" id="{1D1F82E7-5B44-5E45-6F31-CCAAAD7CCB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284" y="3364787"/>
            <a:ext cx="396000" cy="396000"/>
          </a:xfrm>
          <a:prstGeom prst="rect">
            <a:avLst/>
          </a:prstGeom>
        </p:spPr>
      </p:pic>
      <p:pic>
        <p:nvPicPr>
          <p:cNvPr id="60" name="Graphic 59" descr="Statistics outline">
            <a:extLst>
              <a:ext uri="{FF2B5EF4-FFF2-40B4-BE49-F238E27FC236}">
                <a16:creationId xmlns:a16="http://schemas.microsoft.com/office/drawing/2014/main" id="{C3BC512C-6479-9E85-441C-679F7BDC12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9660" y="4357566"/>
            <a:ext cx="403203" cy="403203"/>
          </a:xfrm>
          <a:prstGeom prst="rect">
            <a:avLst/>
          </a:prstGeom>
        </p:spPr>
      </p:pic>
      <p:pic>
        <p:nvPicPr>
          <p:cNvPr id="62" name="Graphic 61" descr="Medicine outline">
            <a:extLst>
              <a:ext uri="{FF2B5EF4-FFF2-40B4-BE49-F238E27FC236}">
                <a16:creationId xmlns:a16="http://schemas.microsoft.com/office/drawing/2014/main" id="{1A613E73-2794-A7B8-18D9-198DED7843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85847" y="5486913"/>
            <a:ext cx="360000" cy="360000"/>
          </a:xfrm>
          <a:prstGeom prst="rect">
            <a:avLst/>
          </a:prstGeom>
        </p:spPr>
      </p:pic>
      <p:pic>
        <p:nvPicPr>
          <p:cNvPr id="64" name="Graphic 63" descr="Doctor female outline">
            <a:extLst>
              <a:ext uri="{FF2B5EF4-FFF2-40B4-BE49-F238E27FC236}">
                <a16:creationId xmlns:a16="http://schemas.microsoft.com/office/drawing/2014/main" id="{33F3B039-1315-9005-B936-78C2AE333D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28810" y="4098053"/>
            <a:ext cx="396000" cy="396000"/>
          </a:xfrm>
          <a:prstGeom prst="rect">
            <a:avLst/>
          </a:prstGeom>
        </p:spPr>
      </p:pic>
      <p:pic>
        <p:nvPicPr>
          <p:cNvPr id="66" name="Graphic 65" descr="First aid kit outline">
            <a:extLst>
              <a:ext uri="{FF2B5EF4-FFF2-40B4-BE49-F238E27FC236}">
                <a16:creationId xmlns:a16="http://schemas.microsoft.com/office/drawing/2014/main" id="{D3A23D38-DE41-BE19-F62A-ADC7AE5B0E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923" y="5225088"/>
            <a:ext cx="396000" cy="396000"/>
          </a:xfrm>
          <a:prstGeom prst="rect">
            <a:avLst/>
          </a:prstGeom>
        </p:spPr>
      </p:pic>
      <p:pic>
        <p:nvPicPr>
          <p:cNvPr id="70" name="Graphic 69" descr="Run outline">
            <a:extLst>
              <a:ext uri="{FF2B5EF4-FFF2-40B4-BE49-F238E27FC236}">
                <a16:creationId xmlns:a16="http://schemas.microsoft.com/office/drawing/2014/main" id="{BB69E6E5-85B8-5BD3-84A2-4B583D213D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30758" y="2986435"/>
            <a:ext cx="396000" cy="396000"/>
          </a:xfrm>
          <a:prstGeom prst="rect">
            <a:avLst/>
          </a:prstGeom>
        </p:spPr>
      </p:pic>
      <p:sp>
        <p:nvSpPr>
          <p:cNvPr id="5" name="TextBox 4">
            <a:extLst>
              <a:ext uri="{FF2B5EF4-FFF2-40B4-BE49-F238E27FC236}">
                <a16:creationId xmlns:a16="http://schemas.microsoft.com/office/drawing/2014/main" id="{04D8A0A8-1F4C-6E87-EE6C-5A0DBE77FB2E}"/>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1045392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036108A-8FE8-5B1A-6090-40BEEF998503}"/>
              </a:ext>
            </a:extLst>
          </p:cNvPr>
          <p:cNvSpPr/>
          <p:nvPr/>
        </p:nvSpPr>
        <p:spPr>
          <a:xfrm>
            <a:off x="6459070" y="2119060"/>
            <a:ext cx="5485280" cy="443103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E395D5BE-A7F9-94B2-05FF-BE04F9660FBE}"/>
              </a:ext>
            </a:extLst>
          </p:cNvPr>
          <p:cNvSpPr/>
          <p:nvPr/>
        </p:nvSpPr>
        <p:spPr>
          <a:xfrm>
            <a:off x="581193" y="2129790"/>
            <a:ext cx="5796747" cy="443103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80A09A37-4555-D2CA-191F-6136BD0BF4F5}"/>
              </a:ext>
            </a:extLst>
          </p:cNvPr>
          <p:cNvSpPr>
            <a:spLocks noGrp="1"/>
          </p:cNvSpPr>
          <p:nvPr>
            <p:ph type="title"/>
          </p:nvPr>
        </p:nvSpPr>
        <p:spPr/>
        <p:txBody>
          <a:bodyPr>
            <a:normAutofit/>
          </a:bodyPr>
          <a:lstStyle/>
          <a:p>
            <a:r>
              <a:rPr lang="en-US" cap="none" dirty="0"/>
              <a:t>INSIGHTS FROM </a:t>
            </a:r>
            <a:r>
              <a:rPr lang="en-US" sz="2800" kern="0" cap="none" dirty="0">
                <a:sym typeface="Arial"/>
              </a:rPr>
              <a:t>EXPLORATORY AND DESCRIPTIVE  </a:t>
            </a:r>
            <a:r>
              <a:rPr kumimoji="0" lang="en-US" sz="2800" i="0" u="none" strike="noStrike" kern="0" cap="none" spc="0" normalizeH="0" baseline="0" noProof="0" dirty="0">
                <a:ln>
                  <a:noFill/>
                </a:ln>
                <a:effectLst/>
                <a:uLnTx/>
                <a:uFillTx/>
                <a:ea typeface="+mn-ea"/>
                <a:cs typeface="+mn-cs"/>
                <a:sym typeface="Arial"/>
              </a:rPr>
              <a:t>ANALYTICS</a:t>
            </a:r>
            <a:br>
              <a:rPr kumimoji="0" lang="en-ZA" sz="2800" i="0" u="none" strike="noStrike" kern="0" cap="none" spc="0" normalizeH="0" baseline="0" noProof="0" dirty="0">
                <a:ln>
                  <a:noFill/>
                </a:ln>
                <a:effectLst/>
                <a:uLnTx/>
                <a:uFillTx/>
                <a:ea typeface="+mn-ea"/>
                <a:cs typeface="+mn-cs"/>
                <a:sym typeface="Arial"/>
              </a:rPr>
            </a:br>
            <a:endParaRPr lang="en-ZA" cap="none" dirty="0"/>
          </a:p>
        </p:txBody>
      </p:sp>
      <p:sp>
        <p:nvSpPr>
          <p:cNvPr id="7" name="Rectangle 6">
            <a:extLst>
              <a:ext uri="{FF2B5EF4-FFF2-40B4-BE49-F238E27FC236}">
                <a16:creationId xmlns:a16="http://schemas.microsoft.com/office/drawing/2014/main" id="{151E3C04-F2C7-92C5-C3DB-83CE739CD965}"/>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Placeholder 2">
            <a:extLst>
              <a:ext uri="{FF2B5EF4-FFF2-40B4-BE49-F238E27FC236}">
                <a16:creationId xmlns:a16="http://schemas.microsoft.com/office/drawing/2014/main" id="{A99F89A5-3847-5A3B-3CCD-0D349D0D761B}"/>
              </a:ext>
            </a:extLst>
          </p:cNvPr>
          <p:cNvSpPr>
            <a:spLocks noGrp="1"/>
          </p:cNvSpPr>
          <p:nvPr>
            <p:ph type="body" idx="1"/>
          </p:nvPr>
        </p:nvSpPr>
        <p:spPr>
          <a:xfrm>
            <a:off x="470279" y="1476375"/>
            <a:ext cx="11251441" cy="536005"/>
          </a:xfrm>
        </p:spPr>
        <p:txBody>
          <a:bodyPr/>
          <a:lstStyle/>
          <a:p>
            <a:r>
              <a:rPr lang="en-ZA" sz="1800" dirty="0"/>
              <a:t>While we uncover various insights from the data </a:t>
            </a:r>
            <a:r>
              <a:rPr lang="en-ZA" sz="1800" dirty="0">
                <a:hlinkClick r:id="rId2">
                  <a:extLst>
                    <a:ext uri="{A12FA001-AC4F-418D-AE19-62706E023703}">
                      <ahyp:hlinkClr xmlns:ahyp="http://schemas.microsoft.com/office/drawing/2018/hyperlinkcolor" val="tx"/>
                    </a:ext>
                  </a:extLst>
                </a:hlinkClick>
              </a:rPr>
              <a:t>(see all </a:t>
            </a:r>
            <a:r>
              <a:rPr lang="en-ZA" sz="1800" dirty="0" err="1">
                <a:hlinkClick r:id="rId2">
                  <a:extLst>
                    <a:ext uri="{A12FA001-AC4F-418D-AE19-62706E023703}">
                      <ahyp:hlinkClr xmlns:ahyp="http://schemas.microsoft.com/office/drawing/2018/hyperlinkcolor" val="tx"/>
                    </a:ext>
                  </a:extLst>
                </a:hlinkClick>
              </a:rPr>
              <a:t>sql</a:t>
            </a:r>
            <a:r>
              <a:rPr lang="en-ZA" sz="1800" dirty="0">
                <a:hlinkClick r:id="rId2">
                  <a:extLst>
                    <a:ext uri="{A12FA001-AC4F-418D-AE19-62706E023703}">
                      <ahyp:hlinkClr xmlns:ahyp="http://schemas.microsoft.com/office/drawing/2018/hyperlinkcolor" val="tx"/>
                    </a:ext>
                  </a:extLst>
                </a:hlinkClick>
              </a:rPr>
              <a:t> queries), </a:t>
            </a:r>
            <a:r>
              <a:rPr lang="en-ZA" sz="1800" dirty="0"/>
              <a:t>we will focus our attention on the following: </a:t>
            </a:r>
          </a:p>
        </p:txBody>
      </p:sp>
      <p:sp>
        <p:nvSpPr>
          <p:cNvPr id="15" name="TextBox 14">
            <a:extLst>
              <a:ext uri="{FF2B5EF4-FFF2-40B4-BE49-F238E27FC236}">
                <a16:creationId xmlns:a16="http://schemas.microsoft.com/office/drawing/2014/main" id="{9B0A48F5-9A49-64A2-6076-808703FA7F0C}"/>
              </a:ext>
            </a:extLst>
          </p:cNvPr>
          <p:cNvSpPr txBox="1"/>
          <p:nvPr/>
        </p:nvSpPr>
        <p:spPr>
          <a:xfrm>
            <a:off x="581193" y="2155805"/>
            <a:ext cx="5682447" cy="923330"/>
          </a:xfrm>
          <a:prstGeom prst="rect">
            <a:avLst/>
          </a:prstGeom>
          <a:noFill/>
        </p:spPr>
        <p:txBody>
          <a:bodyPr wrap="square">
            <a:spAutoFit/>
          </a:bodyPr>
          <a:lstStyle/>
          <a:p>
            <a:r>
              <a:rPr lang="en-ZA" dirty="0"/>
              <a:t>1. Show all prevalent disorders/diseases that have an occurrence of over 30% or 300 in the population that do not have the word Mg in the middle or the end</a:t>
            </a:r>
          </a:p>
        </p:txBody>
      </p:sp>
      <p:sp>
        <p:nvSpPr>
          <p:cNvPr id="17" name="TextBox 16">
            <a:extLst>
              <a:ext uri="{FF2B5EF4-FFF2-40B4-BE49-F238E27FC236}">
                <a16:creationId xmlns:a16="http://schemas.microsoft.com/office/drawing/2014/main" id="{E731DFFC-17C2-22E8-EC13-554A487E8DD7}"/>
              </a:ext>
            </a:extLst>
          </p:cNvPr>
          <p:cNvSpPr txBox="1"/>
          <p:nvPr/>
        </p:nvSpPr>
        <p:spPr>
          <a:xfrm>
            <a:off x="500063" y="3079135"/>
            <a:ext cx="6097904" cy="584775"/>
          </a:xfrm>
          <a:prstGeom prst="rect">
            <a:avLst/>
          </a:prstGeom>
          <a:noFill/>
        </p:spPr>
        <p:txBody>
          <a:bodyPr wrap="square">
            <a:spAutoFit/>
          </a:bodyPr>
          <a:lstStyle/>
          <a:p>
            <a:r>
              <a:rPr lang="en-ZA" sz="1600" i="1" dirty="0"/>
              <a:t> SELECT DISTINCT item AS </a:t>
            </a:r>
            <a:r>
              <a:rPr lang="en-ZA" sz="1600" i="1" dirty="0" err="1"/>
              <a:t>Prevalent_Diseases</a:t>
            </a:r>
            <a:r>
              <a:rPr lang="en-ZA" sz="1600" i="1" dirty="0"/>
              <a:t>  FROM </a:t>
            </a:r>
            <a:r>
              <a:rPr lang="en-ZA" sz="1600" i="1" dirty="0" err="1"/>
              <a:t>all_prevalences</a:t>
            </a:r>
            <a:r>
              <a:rPr lang="en-ZA" sz="1600" i="1" dirty="0"/>
              <a:t> WHERE </a:t>
            </a:r>
            <a:r>
              <a:rPr lang="en-ZA" sz="1600" i="1" dirty="0" err="1"/>
              <a:t>all_prevalences.occurrences</a:t>
            </a:r>
            <a:r>
              <a:rPr lang="en-ZA" sz="1600" i="1" dirty="0"/>
              <a:t> &gt; 300 AND item NOT LIKE '% Mg%';</a:t>
            </a:r>
          </a:p>
        </p:txBody>
      </p:sp>
      <p:pic>
        <p:nvPicPr>
          <p:cNvPr id="19" name="Picture 18">
            <a:extLst>
              <a:ext uri="{FF2B5EF4-FFF2-40B4-BE49-F238E27FC236}">
                <a16:creationId xmlns:a16="http://schemas.microsoft.com/office/drawing/2014/main" id="{144C233C-81F2-ABDA-B980-95968B636211}"/>
              </a:ext>
            </a:extLst>
          </p:cNvPr>
          <p:cNvPicPr>
            <a:picLocks noChangeAspect="1"/>
          </p:cNvPicPr>
          <p:nvPr/>
        </p:nvPicPr>
        <p:blipFill rotWithShape="1">
          <a:blip r:embed="rId3"/>
          <a:srcRect t="2230" b="1"/>
          <a:stretch/>
        </p:blipFill>
        <p:spPr>
          <a:xfrm>
            <a:off x="728663" y="3749040"/>
            <a:ext cx="3728207" cy="2505992"/>
          </a:xfrm>
          <a:prstGeom prst="rect">
            <a:avLst/>
          </a:prstGeom>
        </p:spPr>
      </p:pic>
      <p:sp>
        <p:nvSpPr>
          <p:cNvPr id="20" name="TextBox 19">
            <a:extLst>
              <a:ext uri="{FF2B5EF4-FFF2-40B4-BE49-F238E27FC236}">
                <a16:creationId xmlns:a16="http://schemas.microsoft.com/office/drawing/2014/main" id="{F4C84874-F488-0B73-DEEE-04745EBEF473}"/>
              </a:ext>
            </a:extLst>
          </p:cNvPr>
          <p:cNvSpPr txBox="1"/>
          <p:nvPr/>
        </p:nvSpPr>
        <p:spPr>
          <a:xfrm>
            <a:off x="6526530" y="2129790"/>
            <a:ext cx="5332095" cy="646331"/>
          </a:xfrm>
          <a:prstGeom prst="rect">
            <a:avLst/>
          </a:prstGeom>
          <a:noFill/>
        </p:spPr>
        <p:txBody>
          <a:bodyPr wrap="square">
            <a:spAutoFit/>
          </a:bodyPr>
          <a:lstStyle/>
          <a:p>
            <a:r>
              <a:rPr lang="en-US" dirty="0"/>
              <a:t>2. Retrieve all patients that suffered a stroke and where given Clopidogrel 75 MG Oral Tablet?</a:t>
            </a:r>
            <a:endParaRPr lang="en-ZA" dirty="0"/>
          </a:p>
        </p:txBody>
      </p:sp>
      <p:sp>
        <p:nvSpPr>
          <p:cNvPr id="21" name="TextBox 20">
            <a:extLst>
              <a:ext uri="{FF2B5EF4-FFF2-40B4-BE49-F238E27FC236}">
                <a16:creationId xmlns:a16="http://schemas.microsoft.com/office/drawing/2014/main" id="{EDCAADE6-F88A-9124-6712-E16A104C805B}"/>
              </a:ext>
            </a:extLst>
          </p:cNvPr>
          <p:cNvSpPr txBox="1"/>
          <p:nvPr/>
        </p:nvSpPr>
        <p:spPr>
          <a:xfrm>
            <a:off x="6526530" y="2813090"/>
            <a:ext cx="5332095" cy="1323439"/>
          </a:xfrm>
          <a:prstGeom prst="rect">
            <a:avLst/>
          </a:prstGeom>
          <a:noFill/>
        </p:spPr>
        <p:txBody>
          <a:bodyPr wrap="square">
            <a:spAutoFit/>
          </a:bodyPr>
          <a:lstStyle/>
          <a:p>
            <a:r>
              <a:rPr lang="en-ZA" sz="1600" i="1" dirty="0"/>
              <a:t> SELECT </a:t>
            </a:r>
            <a:r>
              <a:rPr lang="en-ZA" sz="1600" i="1" dirty="0" err="1"/>
              <a:t>medications.patient</a:t>
            </a:r>
            <a:r>
              <a:rPr lang="en-ZA" sz="1600" i="1" dirty="0"/>
              <a:t>,       </a:t>
            </a:r>
            <a:r>
              <a:rPr lang="en-ZA" sz="1600" i="1" dirty="0" err="1"/>
              <a:t>medications.description</a:t>
            </a:r>
            <a:r>
              <a:rPr lang="en-ZA" sz="1600" i="1" dirty="0"/>
              <a:t>,       </a:t>
            </a:r>
            <a:r>
              <a:rPr lang="en-ZA" sz="1600" i="1" dirty="0" err="1"/>
              <a:t>medications.reasondescription</a:t>
            </a:r>
            <a:r>
              <a:rPr lang="en-ZA" sz="1600" i="1" dirty="0"/>
              <a:t>  FROM medications WHERE </a:t>
            </a:r>
            <a:r>
              <a:rPr lang="en-ZA" sz="1600" i="1" dirty="0" err="1"/>
              <a:t>medications.reasondescription</a:t>
            </a:r>
            <a:r>
              <a:rPr lang="en-ZA" sz="1600" i="1" dirty="0"/>
              <a:t> = "Stroke"       AND </a:t>
            </a:r>
            <a:r>
              <a:rPr lang="en-ZA" sz="1600" i="1" dirty="0" err="1"/>
              <a:t>medications.description</a:t>
            </a:r>
            <a:r>
              <a:rPr lang="en-ZA" sz="1600" i="1" dirty="0"/>
              <a:t> = "Clopidogrel 75 MG Oral Tablet" ORDER BY </a:t>
            </a:r>
            <a:r>
              <a:rPr lang="en-ZA" sz="1600" i="1" dirty="0" err="1"/>
              <a:t>medications.patient</a:t>
            </a:r>
            <a:r>
              <a:rPr lang="en-ZA" sz="1600" i="1" dirty="0"/>
              <a:t>;</a:t>
            </a:r>
          </a:p>
        </p:txBody>
      </p:sp>
      <p:pic>
        <p:nvPicPr>
          <p:cNvPr id="23" name="Picture 22">
            <a:extLst>
              <a:ext uri="{FF2B5EF4-FFF2-40B4-BE49-F238E27FC236}">
                <a16:creationId xmlns:a16="http://schemas.microsoft.com/office/drawing/2014/main" id="{DBC1474A-A4D9-1A93-A2CF-4217938565FB}"/>
              </a:ext>
            </a:extLst>
          </p:cNvPr>
          <p:cNvPicPr>
            <a:picLocks noChangeAspect="1"/>
          </p:cNvPicPr>
          <p:nvPr/>
        </p:nvPicPr>
        <p:blipFill rotWithShape="1">
          <a:blip r:embed="rId4"/>
          <a:srcRect l="4910" t="2353" r="21877"/>
          <a:stretch/>
        </p:blipFill>
        <p:spPr>
          <a:xfrm>
            <a:off x="6469380" y="4253984"/>
            <a:ext cx="5474970" cy="1832517"/>
          </a:xfrm>
          <a:prstGeom prst="rect">
            <a:avLst/>
          </a:prstGeom>
        </p:spPr>
      </p:pic>
      <p:pic>
        <p:nvPicPr>
          <p:cNvPr id="4" name="Picture 3" descr="A dolphin and text on a black background&#10;&#10;Description automatically generated">
            <a:extLst>
              <a:ext uri="{FF2B5EF4-FFF2-40B4-BE49-F238E27FC236}">
                <a16:creationId xmlns:a16="http://schemas.microsoft.com/office/drawing/2014/main" id="{F9C6F374-ECDF-4FD0-758C-7A0A42B8886F}"/>
              </a:ext>
            </a:extLst>
          </p:cNvPr>
          <p:cNvPicPr>
            <a:picLocks noChangeAspect="1"/>
          </p:cNvPicPr>
          <p:nvPr/>
        </p:nvPicPr>
        <p:blipFill>
          <a:blip r:embed="rId5"/>
          <a:stretch>
            <a:fillRect/>
          </a:stretch>
        </p:blipFill>
        <p:spPr>
          <a:xfrm>
            <a:off x="10943357" y="-46554"/>
            <a:ext cx="747460" cy="560596"/>
          </a:xfrm>
          <a:prstGeom prst="rect">
            <a:avLst/>
          </a:prstGeom>
        </p:spPr>
      </p:pic>
      <p:sp>
        <p:nvSpPr>
          <p:cNvPr id="6" name="TextBox 5">
            <a:extLst>
              <a:ext uri="{FF2B5EF4-FFF2-40B4-BE49-F238E27FC236}">
                <a16:creationId xmlns:a16="http://schemas.microsoft.com/office/drawing/2014/main" id="{B9FFF50E-E977-043E-EE3C-1F123DF66FE1}"/>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23539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E3C04-F2C7-92C5-C3DB-83CE739CD965}"/>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2036108A-8FE8-5B1A-6090-40BEEF998503}"/>
              </a:ext>
            </a:extLst>
          </p:cNvPr>
          <p:cNvSpPr/>
          <p:nvPr/>
        </p:nvSpPr>
        <p:spPr>
          <a:xfrm>
            <a:off x="6379060" y="1833310"/>
            <a:ext cx="5485280" cy="443103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E395D5BE-A7F9-94B2-05FF-BE04F9660FBE}"/>
              </a:ext>
            </a:extLst>
          </p:cNvPr>
          <p:cNvSpPr/>
          <p:nvPr/>
        </p:nvSpPr>
        <p:spPr>
          <a:xfrm>
            <a:off x="501183" y="1844040"/>
            <a:ext cx="5796747" cy="443103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80A09A37-4555-D2CA-191F-6136BD0BF4F5}"/>
              </a:ext>
            </a:extLst>
          </p:cNvPr>
          <p:cNvSpPr>
            <a:spLocks noGrp="1"/>
          </p:cNvSpPr>
          <p:nvPr>
            <p:ph type="title"/>
          </p:nvPr>
        </p:nvSpPr>
        <p:spPr/>
        <p:txBody>
          <a:bodyPr>
            <a:normAutofit/>
          </a:bodyPr>
          <a:lstStyle/>
          <a:p>
            <a:r>
              <a:rPr lang="en-US" cap="none" dirty="0"/>
              <a:t>INSIGHTS FROM </a:t>
            </a:r>
            <a:r>
              <a:rPr lang="en-US" sz="2800" kern="0" cap="none" dirty="0">
                <a:sym typeface="Arial"/>
              </a:rPr>
              <a:t>EXPLORATORY AND DESCRIPTIVE  </a:t>
            </a:r>
            <a:r>
              <a:rPr kumimoji="0" lang="en-US" sz="2800" i="0" u="none" strike="noStrike" kern="0" cap="none" spc="0" normalizeH="0" baseline="0" noProof="0" dirty="0">
                <a:ln>
                  <a:noFill/>
                </a:ln>
                <a:effectLst/>
                <a:uLnTx/>
                <a:uFillTx/>
                <a:ea typeface="+mn-ea"/>
                <a:cs typeface="+mn-cs"/>
                <a:sym typeface="Arial"/>
              </a:rPr>
              <a:t>ANALYTICS</a:t>
            </a:r>
            <a:br>
              <a:rPr kumimoji="0" lang="en-ZA" sz="2800" i="0" u="none" strike="noStrike" kern="0" cap="none" spc="0" normalizeH="0" baseline="0" noProof="0" dirty="0">
                <a:ln>
                  <a:noFill/>
                </a:ln>
                <a:effectLst/>
                <a:uLnTx/>
                <a:uFillTx/>
                <a:ea typeface="+mn-ea"/>
                <a:cs typeface="+mn-cs"/>
                <a:sym typeface="Arial"/>
              </a:rPr>
            </a:br>
            <a:endParaRPr lang="en-ZA" cap="none" dirty="0"/>
          </a:p>
        </p:txBody>
      </p:sp>
      <p:sp>
        <p:nvSpPr>
          <p:cNvPr id="15" name="TextBox 14">
            <a:extLst>
              <a:ext uri="{FF2B5EF4-FFF2-40B4-BE49-F238E27FC236}">
                <a16:creationId xmlns:a16="http://schemas.microsoft.com/office/drawing/2014/main" id="{9B0A48F5-9A49-64A2-6076-808703FA7F0C}"/>
              </a:ext>
            </a:extLst>
          </p:cNvPr>
          <p:cNvSpPr txBox="1"/>
          <p:nvPr/>
        </p:nvSpPr>
        <p:spPr>
          <a:xfrm>
            <a:off x="501183" y="1870055"/>
            <a:ext cx="5682447" cy="369332"/>
          </a:xfrm>
          <a:prstGeom prst="rect">
            <a:avLst/>
          </a:prstGeom>
          <a:noFill/>
        </p:spPr>
        <p:txBody>
          <a:bodyPr wrap="square">
            <a:spAutoFit/>
          </a:bodyPr>
          <a:lstStyle/>
          <a:p>
            <a:r>
              <a:rPr lang="en-US" dirty="0"/>
              <a:t>3. Retrieve all patients with Diabetes or Prediabetes?</a:t>
            </a:r>
            <a:endParaRPr lang="en-ZA" dirty="0"/>
          </a:p>
        </p:txBody>
      </p:sp>
      <p:sp>
        <p:nvSpPr>
          <p:cNvPr id="17" name="TextBox 16">
            <a:extLst>
              <a:ext uri="{FF2B5EF4-FFF2-40B4-BE49-F238E27FC236}">
                <a16:creationId xmlns:a16="http://schemas.microsoft.com/office/drawing/2014/main" id="{E731DFFC-17C2-22E8-EC13-554A487E8DD7}"/>
              </a:ext>
            </a:extLst>
          </p:cNvPr>
          <p:cNvSpPr txBox="1"/>
          <p:nvPr/>
        </p:nvSpPr>
        <p:spPr>
          <a:xfrm>
            <a:off x="501183" y="2276356"/>
            <a:ext cx="5682447" cy="584775"/>
          </a:xfrm>
          <a:prstGeom prst="rect">
            <a:avLst/>
          </a:prstGeom>
          <a:noFill/>
        </p:spPr>
        <p:txBody>
          <a:bodyPr wrap="square">
            <a:spAutoFit/>
          </a:bodyPr>
          <a:lstStyle/>
          <a:p>
            <a:r>
              <a:rPr lang="en-US" sz="1600" i="1" dirty="0"/>
              <a:t> SELECT *  FROM conditions WHERE </a:t>
            </a:r>
            <a:r>
              <a:rPr lang="en-US" sz="1600" i="1" dirty="0" err="1"/>
              <a:t>conditions.description</a:t>
            </a:r>
            <a:r>
              <a:rPr lang="en-US" sz="1600" i="1" dirty="0"/>
              <a:t> = "Diabetes" OR </a:t>
            </a:r>
            <a:r>
              <a:rPr lang="en-US" sz="1600" i="1" dirty="0" err="1"/>
              <a:t>conditions.description</a:t>
            </a:r>
            <a:r>
              <a:rPr lang="en-US" sz="1600" i="1" dirty="0"/>
              <a:t> = "Prediabetes";</a:t>
            </a:r>
            <a:endParaRPr lang="en-ZA" sz="1600" i="1" dirty="0"/>
          </a:p>
        </p:txBody>
      </p:sp>
      <p:sp>
        <p:nvSpPr>
          <p:cNvPr id="20" name="TextBox 19">
            <a:extLst>
              <a:ext uri="{FF2B5EF4-FFF2-40B4-BE49-F238E27FC236}">
                <a16:creationId xmlns:a16="http://schemas.microsoft.com/office/drawing/2014/main" id="{F4C84874-F488-0B73-DEEE-04745EBEF473}"/>
              </a:ext>
            </a:extLst>
          </p:cNvPr>
          <p:cNvSpPr txBox="1"/>
          <p:nvPr/>
        </p:nvSpPr>
        <p:spPr>
          <a:xfrm>
            <a:off x="6446520" y="1844040"/>
            <a:ext cx="5440680" cy="646331"/>
          </a:xfrm>
          <a:prstGeom prst="rect">
            <a:avLst/>
          </a:prstGeom>
          <a:noFill/>
        </p:spPr>
        <p:txBody>
          <a:bodyPr wrap="square">
            <a:spAutoFit/>
          </a:bodyPr>
          <a:lstStyle/>
          <a:p>
            <a:r>
              <a:rPr lang="en-US" dirty="0"/>
              <a:t>4. What other procedures were done to patients with normal pregnancies excluding 'Standard pregnancy test’?</a:t>
            </a:r>
            <a:endParaRPr lang="en-ZA" dirty="0"/>
          </a:p>
        </p:txBody>
      </p:sp>
      <p:sp>
        <p:nvSpPr>
          <p:cNvPr id="21" name="TextBox 20">
            <a:extLst>
              <a:ext uri="{FF2B5EF4-FFF2-40B4-BE49-F238E27FC236}">
                <a16:creationId xmlns:a16="http://schemas.microsoft.com/office/drawing/2014/main" id="{EDCAADE6-F88A-9124-6712-E16A104C805B}"/>
              </a:ext>
            </a:extLst>
          </p:cNvPr>
          <p:cNvSpPr txBox="1"/>
          <p:nvPr/>
        </p:nvSpPr>
        <p:spPr>
          <a:xfrm>
            <a:off x="6446520" y="2527340"/>
            <a:ext cx="5332095" cy="830997"/>
          </a:xfrm>
          <a:prstGeom prst="rect">
            <a:avLst/>
          </a:prstGeom>
          <a:noFill/>
        </p:spPr>
        <p:txBody>
          <a:bodyPr wrap="square">
            <a:spAutoFit/>
          </a:bodyPr>
          <a:lstStyle/>
          <a:p>
            <a:r>
              <a:rPr lang="en-US" sz="1600" i="1" dirty="0"/>
              <a:t>SELECT DISTINCT </a:t>
            </a:r>
            <a:r>
              <a:rPr lang="en-US" sz="1600" i="1" dirty="0" err="1"/>
              <a:t>procedures.description</a:t>
            </a:r>
            <a:r>
              <a:rPr lang="en-US" sz="1600" i="1" dirty="0"/>
              <a:t>  FROM procedures WHERE </a:t>
            </a:r>
            <a:r>
              <a:rPr lang="en-US" sz="1600" i="1" dirty="0" err="1"/>
              <a:t>procedures.reasondescription</a:t>
            </a:r>
            <a:r>
              <a:rPr lang="en-US" sz="1600" i="1" dirty="0"/>
              <a:t> = "Normal pregnancy"       AND NOT </a:t>
            </a:r>
            <a:r>
              <a:rPr lang="en-US" sz="1600" i="1" dirty="0" err="1"/>
              <a:t>procedures.description</a:t>
            </a:r>
            <a:r>
              <a:rPr lang="en-US" sz="1600" i="1" dirty="0"/>
              <a:t> = "Standard pregnancy test";</a:t>
            </a:r>
            <a:endParaRPr lang="en-ZA" sz="1600" i="1" dirty="0"/>
          </a:p>
        </p:txBody>
      </p:sp>
      <p:pic>
        <p:nvPicPr>
          <p:cNvPr id="8" name="Picture 7">
            <a:extLst>
              <a:ext uri="{FF2B5EF4-FFF2-40B4-BE49-F238E27FC236}">
                <a16:creationId xmlns:a16="http://schemas.microsoft.com/office/drawing/2014/main" id="{0A633114-CC11-CF80-F01A-3DDF7F3B9C65}"/>
              </a:ext>
            </a:extLst>
          </p:cNvPr>
          <p:cNvPicPr>
            <a:picLocks noChangeAspect="1"/>
          </p:cNvPicPr>
          <p:nvPr/>
        </p:nvPicPr>
        <p:blipFill>
          <a:blip r:embed="rId2"/>
          <a:stretch>
            <a:fillRect/>
          </a:stretch>
        </p:blipFill>
        <p:spPr>
          <a:xfrm>
            <a:off x="585502" y="2911286"/>
            <a:ext cx="5521070" cy="826324"/>
          </a:xfrm>
          <a:prstGeom prst="rect">
            <a:avLst/>
          </a:prstGeom>
        </p:spPr>
      </p:pic>
      <p:sp>
        <p:nvSpPr>
          <p:cNvPr id="9" name="TextBox 8">
            <a:extLst>
              <a:ext uri="{FF2B5EF4-FFF2-40B4-BE49-F238E27FC236}">
                <a16:creationId xmlns:a16="http://schemas.microsoft.com/office/drawing/2014/main" id="{58C48800-676C-18EA-D811-E70AA9BC9E30}"/>
              </a:ext>
            </a:extLst>
          </p:cNvPr>
          <p:cNvSpPr txBox="1"/>
          <p:nvPr/>
        </p:nvSpPr>
        <p:spPr>
          <a:xfrm>
            <a:off x="581193" y="3751064"/>
            <a:ext cx="5682447" cy="646331"/>
          </a:xfrm>
          <a:prstGeom prst="rect">
            <a:avLst/>
          </a:prstGeom>
          <a:noFill/>
        </p:spPr>
        <p:txBody>
          <a:bodyPr wrap="square">
            <a:spAutoFit/>
          </a:bodyPr>
          <a:lstStyle/>
          <a:p>
            <a:r>
              <a:rPr lang="en-US" dirty="0"/>
              <a:t>5. Retrieve all patients who received Acetaminophen and the reason description?</a:t>
            </a:r>
            <a:endParaRPr lang="en-ZA" dirty="0"/>
          </a:p>
        </p:txBody>
      </p:sp>
      <p:sp>
        <p:nvSpPr>
          <p:cNvPr id="10" name="TextBox 9">
            <a:extLst>
              <a:ext uri="{FF2B5EF4-FFF2-40B4-BE49-F238E27FC236}">
                <a16:creationId xmlns:a16="http://schemas.microsoft.com/office/drawing/2014/main" id="{6ABAAB32-CE4B-5626-2E3A-A1C1DFCF31E0}"/>
              </a:ext>
            </a:extLst>
          </p:cNvPr>
          <p:cNvSpPr txBox="1"/>
          <p:nvPr/>
        </p:nvSpPr>
        <p:spPr>
          <a:xfrm>
            <a:off x="581193" y="4374535"/>
            <a:ext cx="5682447" cy="584775"/>
          </a:xfrm>
          <a:prstGeom prst="rect">
            <a:avLst/>
          </a:prstGeom>
          <a:noFill/>
        </p:spPr>
        <p:txBody>
          <a:bodyPr wrap="square">
            <a:spAutoFit/>
          </a:bodyPr>
          <a:lstStyle/>
          <a:p>
            <a:r>
              <a:rPr lang="en-US" sz="1600" i="1" dirty="0"/>
              <a:t> SELECT *  FROM conditions WHERE </a:t>
            </a:r>
            <a:r>
              <a:rPr lang="en-US" sz="1600" i="1" dirty="0" err="1"/>
              <a:t>conditions.description</a:t>
            </a:r>
            <a:r>
              <a:rPr lang="en-US" sz="1600" i="1" dirty="0"/>
              <a:t> = "Diabetes" OR </a:t>
            </a:r>
            <a:r>
              <a:rPr lang="en-US" sz="1600" i="1" dirty="0" err="1"/>
              <a:t>conditions.description</a:t>
            </a:r>
            <a:r>
              <a:rPr lang="en-US" sz="1600" i="1" dirty="0"/>
              <a:t> = "Prediabetes";</a:t>
            </a:r>
            <a:endParaRPr lang="en-ZA" sz="1600" i="1" dirty="0"/>
          </a:p>
        </p:txBody>
      </p:sp>
      <p:pic>
        <p:nvPicPr>
          <p:cNvPr id="4" name="Picture 3">
            <a:extLst>
              <a:ext uri="{FF2B5EF4-FFF2-40B4-BE49-F238E27FC236}">
                <a16:creationId xmlns:a16="http://schemas.microsoft.com/office/drawing/2014/main" id="{B3F25F40-4728-5031-BAA3-AB89DCD04154}"/>
              </a:ext>
            </a:extLst>
          </p:cNvPr>
          <p:cNvPicPr>
            <a:picLocks noChangeAspect="1"/>
          </p:cNvPicPr>
          <p:nvPr/>
        </p:nvPicPr>
        <p:blipFill>
          <a:blip r:embed="rId3"/>
          <a:stretch>
            <a:fillRect/>
          </a:stretch>
        </p:blipFill>
        <p:spPr>
          <a:xfrm>
            <a:off x="649773" y="5052401"/>
            <a:ext cx="5456799" cy="958468"/>
          </a:xfrm>
          <a:prstGeom prst="rect">
            <a:avLst/>
          </a:prstGeom>
        </p:spPr>
      </p:pic>
      <p:pic>
        <p:nvPicPr>
          <p:cNvPr id="5" name="Picture 4">
            <a:extLst>
              <a:ext uri="{FF2B5EF4-FFF2-40B4-BE49-F238E27FC236}">
                <a16:creationId xmlns:a16="http://schemas.microsoft.com/office/drawing/2014/main" id="{5E526A77-5B92-6E7A-6835-069EB1551E5A}"/>
              </a:ext>
            </a:extLst>
          </p:cNvPr>
          <p:cNvPicPr>
            <a:picLocks noChangeAspect="1"/>
          </p:cNvPicPr>
          <p:nvPr/>
        </p:nvPicPr>
        <p:blipFill>
          <a:blip r:embed="rId4"/>
          <a:stretch>
            <a:fillRect/>
          </a:stretch>
        </p:blipFill>
        <p:spPr>
          <a:xfrm>
            <a:off x="6790163" y="3429000"/>
            <a:ext cx="3199657" cy="2681617"/>
          </a:xfrm>
          <a:prstGeom prst="rect">
            <a:avLst/>
          </a:prstGeom>
        </p:spPr>
      </p:pic>
      <p:pic>
        <p:nvPicPr>
          <p:cNvPr id="3" name="Picture 2" descr="A dolphin and text on a black background&#10;&#10;Description automatically generated">
            <a:extLst>
              <a:ext uri="{FF2B5EF4-FFF2-40B4-BE49-F238E27FC236}">
                <a16:creationId xmlns:a16="http://schemas.microsoft.com/office/drawing/2014/main" id="{2482B68F-44EC-E80D-F358-301DE3427453}"/>
              </a:ext>
            </a:extLst>
          </p:cNvPr>
          <p:cNvPicPr>
            <a:picLocks noChangeAspect="1"/>
          </p:cNvPicPr>
          <p:nvPr/>
        </p:nvPicPr>
        <p:blipFill>
          <a:blip r:embed="rId5"/>
          <a:stretch>
            <a:fillRect/>
          </a:stretch>
        </p:blipFill>
        <p:spPr>
          <a:xfrm>
            <a:off x="10943357" y="-46554"/>
            <a:ext cx="747460" cy="560596"/>
          </a:xfrm>
          <a:prstGeom prst="rect">
            <a:avLst/>
          </a:prstGeom>
        </p:spPr>
      </p:pic>
      <p:sp>
        <p:nvSpPr>
          <p:cNvPr id="6" name="TextBox 5">
            <a:extLst>
              <a:ext uri="{FF2B5EF4-FFF2-40B4-BE49-F238E27FC236}">
                <a16:creationId xmlns:a16="http://schemas.microsoft.com/office/drawing/2014/main" id="{2A82D53E-0772-F159-406C-D1828BD3ED74}"/>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2438072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E3C04-F2C7-92C5-C3DB-83CE739CD965}"/>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2036108A-8FE8-5B1A-6090-40BEEF998503}"/>
              </a:ext>
            </a:extLst>
          </p:cNvPr>
          <p:cNvSpPr/>
          <p:nvPr/>
        </p:nvSpPr>
        <p:spPr>
          <a:xfrm>
            <a:off x="6379060" y="1833309"/>
            <a:ext cx="5485280" cy="473963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E395D5BE-A7F9-94B2-05FF-BE04F9660FBE}"/>
              </a:ext>
            </a:extLst>
          </p:cNvPr>
          <p:cNvSpPr/>
          <p:nvPr/>
        </p:nvSpPr>
        <p:spPr>
          <a:xfrm>
            <a:off x="501183" y="1844040"/>
            <a:ext cx="5796747" cy="473964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80A09A37-4555-D2CA-191F-6136BD0BF4F5}"/>
              </a:ext>
            </a:extLst>
          </p:cNvPr>
          <p:cNvSpPr>
            <a:spLocks noGrp="1"/>
          </p:cNvSpPr>
          <p:nvPr>
            <p:ph type="title"/>
          </p:nvPr>
        </p:nvSpPr>
        <p:spPr/>
        <p:txBody>
          <a:bodyPr>
            <a:normAutofit/>
          </a:bodyPr>
          <a:lstStyle/>
          <a:p>
            <a:r>
              <a:rPr lang="en-US" cap="none" dirty="0"/>
              <a:t>INSIGHTS FROM </a:t>
            </a:r>
            <a:r>
              <a:rPr lang="en-US" sz="2800" kern="0" cap="none" dirty="0">
                <a:sym typeface="Arial"/>
              </a:rPr>
              <a:t>EXPLORATORY AND DESCRIPTIVE  </a:t>
            </a:r>
            <a:r>
              <a:rPr kumimoji="0" lang="en-US" sz="2800" i="0" u="none" strike="noStrike" kern="0" cap="none" spc="0" normalizeH="0" baseline="0" noProof="0" dirty="0">
                <a:ln>
                  <a:noFill/>
                </a:ln>
                <a:effectLst/>
                <a:uLnTx/>
                <a:uFillTx/>
                <a:ea typeface="+mn-ea"/>
                <a:cs typeface="+mn-cs"/>
                <a:sym typeface="Arial"/>
              </a:rPr>
              <a:t>ANALYTICS</a:t>
            </a:r>
            <a:br>
              <a:rPr kumimoji="0" lang="en-ZA" sz="2800" i="0" u="none" strike="noStrike" kern="0" cap="none" spc="0" normalizeH="0" baseline="0" noProof="0" dirty="0">
                <a:ln>
                  <a:noFill/>
                </a:ln>
                <a:effectLst/>
                <a:uLnTx/>
                <a:uFillTx/>
                <a:ea typeface="+mn-ea"/>
                <a:cs typeface="+mn-cs"/>
                <a:sym typeface="Arial"/>
              </a:rPr>
            </a:br>
            <a:endParaRPr lang="en-ZA" cap="none" dirty="0"/>
          </a:p>
        </p:txBody>
      </p:sp>
      <p:sp>
        <p:nvSpPr>
          <p:cNvPr id="15" name="TextBox 14">
            <a:extLst>
              <a:ext uri="{FF2B5EF4-FFF2-40B4-BE49-F238E27FC236}">
                <a16:creationId xmlns:a16="http://schemas.microsoft.com/office/drawing/2014/main" id="{9B0A48F5-9A49-64A2-6076-808703FA7F0C}"/>
              </a:ext>
            </a:extLst>
          </p:cNvPr>
          <p:cNvSpPr txBox="1"/>
          <p:nvPr/>
        </p:nvSpPr>
        <p:spPr>
          <a:xfrm>
            <a:off x="501183" y="1870055"/>
            <a:ext cx="5682447" cy="369332"/>
          </a:xfrm>
          <a:prstGeom prst="rect">
            <a:avLst/>
          </a:prstGeom>
          <a:noFill/>
        </p:spPr>
        <p:txBody>
          <a:bodyPr wrap="square">
            <a:spAutoFit/>
          </a:bodyPr>
          <a:lstStyle/>
          <a:p>
            <a:r>
              <a:rPr lang="en-US" dirty="0"/>
              <a:t>6. Link patients to their medications and diagnosis reasons?</a:t>
            </a:r>
            <a:endParaRPr lang="en-ZA" dirty="0"/>
          </a:p>
        </p:txBody>
      </p:sp>
      <p:sp>
        <p:nvSpPr>
          <p:cNvPr id="17" name="TextBox 16">
            <a:extLst>
              <a:ext uri="{FF2B5EF4-FFF2-40B4-BE49-F238E27FC236}">
                <a16:creationId xmlns:a16="http://schemas.microsoft.com/office/drawing/2014/main" id="{E731DFFC-17C2-22E8-EC13-554A487E8DD7}"/>
              </a:ext>
            </a:extLst>
          </p:cNvPr>
          <p:cNvSpPr txBox="1"/>
          <p:nvPr/>
        </p:nvSpPr>
        <p:spPr>
          <a:xfrm>
            <a:off x="501183" y="2276356"/>
            <a:ext cx="5682447" cy="1077218"/>
          </a:xfrm>
          <a:prstGeom prst="rect">
            <a:avLst/>
          </a:prstGeom>
          <a:noFill/>
        </p:spPr>
        <p:txBody>
          <a:bodyPr wrap="square">
            <a:spAutoFit/>
          </a:bodyPr>
          <a:lstStyle/>
          <a:p>
            <a:r>
              <a:rPr lang="en-US" sz="1600" i="1" dirty="0"/>
              <a:t>SELECT </a:t>
            </a:r>
            <a:r>
              <a:rPr lang="en-US" sz="1600" i="1" dirty="0" err="1"/>
              <a:t>patients.patient</a:t>
            </a:r>
            <a:r>
              <a:rPr lang="en-US" sz="1600" i="1" dirty="0"/>
              <a:t>,       </a:t>
            </a:r>
            <a:r>
              <a:rPr lang="en-US" sz="1600" i="1" dirty="0" err="1"/>
              <a:t>patients.first</a:t>
            </a:r>
            <a:r>
              <a:rPr lang="en-US" sz="1600" i="1" dirty="0"/>
              <a:t>,       </a:t>
            </a:r>
            <a:r>
              <a:rPr lang="en-US" sz="1600" i="1" dirty="0" err="1"/>
              <a:t>patients.last</a:t>
            </a:r>
            <a:r>
              <a:rPr lang="en-US" sz="1600" i="1" dirty="0"/>
              <a:t>,       </a:t>
            </a:r>
            <a:r>
              <a:rPr lang="en-US" sz="1600" i="1" dirty="0" err="1"/>
              <a:t>medications.description</a:t>
            </a:r>
            <a:r>
              <a:rPr lang="en-US" sz="1600" i="1" dirty="0"/>
              <a:t> AS medication,       </a:t>
            </a:r>
            <a:r>
              <a:rPr lang="en-US" sz="1600" i="1" dirty="0" err="1"/>
              <a:t>medications.reasondescription</a:t>
            </a:r>
            <a:r>
              <a:rPr lang="en-US" sz="1600" i="1" dirty="0"/>
              <a:t> AS diagnosis  FROM patients       </a:t>
            </a:r>
          </a:p>
          <a:p>
            <a:r>
              <a:rPr lang="en-US" sz="1600" i="1" dirty="0"/>
              <a:t>JOIN medications       ON </a:t>
            </a:r>
            <a:r>
              <a:rPr lang="en-US" sz="1600" i="1" dirty="0" err="1"/>
              <a:t>medications.patient</a:t>
            </a:r>
            <a:r>
              <a:rPr lang="en-US" sz="1600" i="1" dirty="0"/>
              <a:t> = </a:t>
            </a:r>
            <a:r>
              <a:rPr lang="en-US" sz="1600" i="1" dirty="0" err="1"/>
              <a:t>patients.patient</a:t>
            </a:r>
            <a:r>
              <a:rPr lang="en-US" sz="1600" i="1" dirty="0"/>
              <a:t>;</a:t>
            </a:r>
            <a:endParaRPr lang="en-ZA" sz="1600" i="1" dirty="0"/>
          </a:p>
        </p:txBody>
      </p:sp>
      <p:sp>
        <p:nvSpPr>
          <p:cNvPr id="20" name="TextBox 19">
            <a:extLst>
              <a:ext uri="{FF2B5EF4-FFF2-40B4-BE49-F238E27FC236}">
                <a16:creationId xmlns:a16="http://schemas.microsoft.com/office/drawing/2014/main" id="{F4C84874-F488-0B73-DEEE-04745EBEF473}"/>
              </a:ext>
            </a:extLst>
          </p:cNvPr>
          <p:cNvSpPr txBox="1"/>
          <p:nvPr/>
        </p:nvSpPr>
        <p:spPr>
          <a:xfrm>
            <a:off x="6446520" y="1844040"/>
            <a:ext cx="5440680" cy="646331"/>
          </a:xfrm>
          <a:prstGeom prst="rect">
            <a:avLst/>
          </a:prstGeom>
          <a:noFill/>
        </p:spPr>
        <p:txBody>
          <a:bodyPr wrap="square">
            <a:spAutoFit/>
          </a:bodyPr>
          <a:lstStyle/>
          <a:p>
            <a:r>
              <a:rPr lang="en-US" dirty="0"/>
              <a:t>7. Retrieve patient information along with associated procedure details for Asian female patients only?</a:t>
            </a:r>
            <a:endParaRPr lang="en-ZA" dirty="0"/>
          </a:p>
        </p:txBody>
      </p:sp>
      <p:sp>
        <p:nvSpPr>
          <p:cNvPr id="21" name="TextBox 20">
            <a:extLst>
              <a:ext uri="{FF2B5EF4-FFF2-40B4-BE49-F238E27FC236}">
                <a16:creationId xmlns:a16="http://schemas.microsoft.com/office/drawing/2014/main" id="{EDCAADE6-F88A-9124-6712-E16A104C805B}"/>
              </a:ext>
            </a:extLst>
          </p:cNvPr>
          <p:cNvSpPr txBox="1"/>
          <p:nvPr/>
        </p:nvSpPr>
        <p:spPr>
          <a:xfrm>
            <a:off x="6446520" y="2527340"/>
            <a:ext cx="5332095" cy="1569660"/>
          </a:xfrm>
          <a:prstGeom prst="rect">
            <a:avLst/>
          </a:prstGeom>
          <a:noFill/>
        </p:spPr>
        <p:txBody>
          <a:bodyPr wrap="square">
            <a:spAutoFit/>
          </a:bodyPr>
          <a:lstStyle/>
          <a:p>
            <a:r>
              <a:rPr lang="en-US" sz="1600" i="1" dirty="0"/>
              <a:t>SELECT </a:t>
            </a:r>
            <a:r>
              <a:rPr lang="en-US" sz="1600" i="1" dirty="0" err="1"/>
              <a:t>patients.patient</a:t>
            </a:r>
            <a:r>
              <a:rPr lang="en-US" sz="1600" i="1" dirty="0"/>
              <a:t>,       </a:t>
            </a:r>
            <a:r>
              <a:rPr lang="en-US" sz="1600" i="1" dirty="0" err="1"/>
              <a:t>patients.race</a:t>
            </a:r>
            <a:r>
              <a:rPr lang="en-US" sz="1600" i="1" dirty="0"/>
              <a:t>,       </a:t>
            </a:r>
            <a:r>
              <a:rPr lang="en-US" sz="1600" i="1" dirty="0" err="1"/>
              <a:t>patients.ethnicity</a:t>
            </a:r>
            <a:r>
              <a:rPr lang="en-US" sz="1600" i="1" dirty="0"/>
              <a:t>,       </a:t>
            </a:r>
            <a:r>
              <a:rPr lang="en-US" sz="1600" i="1" dirty="0" err="1"/>
              <a:t>patients.gender</a:t>
            </a:r>
            <a:r>
              <a:rPr lang="en-US" sz="1600" i="1" dirty="0"/>
              <a:t>,       </a:t>
            </a:r>
            <a:r>
              <a:rPr lang="en-US" sz="1600" i="1" dirty="0" err="1"/>
              <a:t>procedures.description</a:t>
            </a:r>
            <a:r>
              <a:rPr lang="en-US" sz="1600" i="1" dirty="0"/>
              <a:t> AS procedures,       </a:t>
            </a:r>
            <a:r>
              <a:rPr lang="en-US" sz="1600" i="1" dirty="0" err="1"/>
              <a:t>procedures.reasondescription</a:t>
            </a:r>
            <a:r>
              <a:rPr lang="en-US" sz="1600" i="1" dirty="0"/>
              <a:t> AS diagnosis  FROM patients       LEFT OUTER JOIN procedures       ON </a:t>
            </a:r>
            <a:r>
              <a:rPr lang="en-US" sz="1600" i="1" dirty="0" err="1"/>
              <a:t>patients.patient</a:t>
            </a:r>
            <a:r>
              <a:rPr lang="en-US" sz="1600" i="1" dirty="0"/>
              <a:t> = </a:t>
            </a:r>
            <a:r>
              <a:rPr lang="en-US" sz="1600" i="1" dirty="0" err="1"/>
              <a:t>procedures.patient</a:t>
            </a:r>
            <a:r>
              <a:rPr lang="en-US" sz="1600" i="1" dirty="0"/>
              <a:t> WHERE </a:t>
            </a:r>
            <a:r>
              <a:rPr lang="en-US" sz="1600" i="1" dirty="0" err="1"/>
              <a:t>patients.race</a:t>
            </a:r>
            <a:r>
              <a:rPr lang="en-US" sz="1600" i="1" dirty="0"/>
              <a:t> = "</a:t>
            </a:r>
            <a:r>
              <a:rPr lang="en-US" sz="1600" i="1" dirty="0" err="1"/>
              <a:t>asian</a:t>
            </a:r>
            <a:r>
              <a:rPr lang="en-US" sz="1600" i="1" dirty="0"/>
              <a:t>"       AND </a:t>
            </a:r>
            <a:r>
              <a:rPr lang="en-US" sz="1600" i="1" dirty="0" err="1"/>
              <a:t>patients.gender</a:t>
            </a:r>
            <a:r>
              <a:rPr lang="en-US" sz="1600" i="1" dirty="0"/>
              <a:t> = "F";</a:t>
            </a:r>
            <a:endParaRPr lang="en-ZA" sz="1600" i="1" dirty="0"/>
          </a:p>
        </p:txBody>
      </p:sp>
      <p:pic>
        <p:nvPicPr>
          <p:cNvPr id="11" name="Picture 10">
            <a:extLst>
              <a:ext uri="{FF2B5EF4-FFF2-40B4-BE49-F238E27FC236}">
                <a16:creationId xmlns:a16="http://schemas.microsoft.com/office/drawing/2014/main" id="{7AB022E9-7735-EC02-B1F5-A476FDD02368}"/>
              </a:ext>
            </a:extLst>
          </p:cNvPr>
          <p:cNvPicPr>
            <a:picLocks noChangeAspect="1"/>
          </p:cNvPicPr>
          <p:nvPr/>
        </p:nvPicPr>
        <p:blipFill rotWithShape="1">
          <a:blip r:embed="rId2"/>
          <a:srcRect l="3013"/>
          <a:stretch/>
        </p:blipFill>
        <p:spPr>
          <a:xfrm>
            <a:off x="558332" y="3467321"/>
            <a:ext cx="5682447" cy="1126144"/>
          </a:xfrm>
          <a:prstGeom prst="rect">
            <a:avLst/>
          </a:prstGeom>
          <a:ln>
            <a:solidFill>
              <a:schemeClr val="tx1">
                <a:lumMod val="50000"/>
                <a:lumOff val="50000"/>
              </a:schemeClr>
            </a:solidFill>
          </a:ln>
        </p:spPr>
      </p:pic>
      <p:pic>
        <p:nvPicPr>
          <p:cNvPr id="13" name="Picture 12">
            <a:extLst>
              <a:ext uri="{FF2B5EF4-FFF2-40B4-BE49-F238E27FC236}">
                <a16:creationId xmlns:a16="http://schemas.microsoft.com/office/drawing/2014/main" id="{A72FC8F6-911E-F02F-28FC-F6B3C88EAA4D}"/>
              </a:ext>
            </a:extLst>
          </p:cNvPr>
          <p:cNvPicPr>
            <a:picLocks noChangeAspect="1"/>
          </p:cNvPicPr>
          <p:nvPr/>
        </p:nvPicPr>
        <p:blipFill>
          <a:blip r:embed="rId3"/>
          <a:stretch>
            <a:fillRect/>
          </a:stretch>
        </p:blipFill>
        <p:spPr>
          <a:xfrm>
            <a:off x="6446520" y="4367630"/>
            <a:ext cx="5349576" cy="1557776"/>
          </a:xfrm>
          <a:prstGeom prst="rect">
            <a:avLst/>
          </a:prstGeom>
        </p:spPr>
      </p:pic>
      <p:sp>
        <p:nvSpPr>
          <p:cNvPr id="14" name="TextBox 13">
            <a:extLst>
              <a:ext uri="{FF2B5EF4-FFF2-40B4-BE49-F238E27FC236}">
                <a16:creationId xmlns:a16="http://schemas.microsoft.com/office/drawing/2014/main" id="{ED23C55A-FCD4-AE86-628F-6A93AE690374}"/>
              </a:ext>
            </a:extLst>
          </p:cNvPr>
          <p:cNvSpPr txBox="1"/>
          <p:nvPr/>
        </p:nvSpPr>
        <p:spPr>
          <a:xfrm>
            <a:off x="615483" y="4643661"/>
            <a:ext cx="5682447" cy="646331"/>
          </a:xfrm>
          <a:prstGeom prst="rect">
            <a:avLst/>
          </a:prstGeom>
          <a:noFill/>
        </p:spPr>
        <p:txBody>
          <a:bodyPr wrap="square">
            <a:spAutoFit/>
          </a:bodyPr>
          <a:lstStyle/>
          <a:p>
            <a:r>
              <a:rPr lang="en-US" dirty="0"/>
              <a:t>8. How many patients are allergic to </a:t>
            </a:r>
            <a:r>
              <a:rPr lang="en-US" dirty="0" err="1"/>
              <a:t>mould</a:t>
            </a:r>
            <a:r>
              <a:rPr lang="en-US" dirty="0"/>
              <a:t>, grass pollen, tree and house dust mite?</a:t>
            </a:r>
            <a:endParaRPr lang="en-ZA" dirty="0"/>
          </a:p>
        </p:txBody>
      </p:sp>
      <p:sp>
        <p:nvSpPr>
          <p:cNvPr id="16" name="TextBox 15">
            <a:extLst>
              <a:ext uri="{FF2B5EF4-FFF2-40B4-BE49-F238E27FC236}">
                <a16:creationId xmlns:a16="http://schemas.microsoft.com/office/drawing/2014/main" id="{67DFEDAA-92B0-D943-29AD-68359C87B93E}"/>
              </a:ext>
            </a:extLst>
          </p:cNvPr>
          <p:cNvSpPr txBox="1"/>
          <p:nvPr/>
        </p:nvSpPr>
        <p:spPr>
          <a:xfrm>
            <a:off x="547239" y="5256192"/>
            <a:ext cx="5682447" cy="830997"/>
          </a:xfrm>
          <a:prstGeom prst="rect">
            <a:avLst/>
          </a:prstGeom>
          <a:noFill/>
        </p:spPr>
        <p:txBody>
          <a:bodyPr wrap="square">
            <a:spAutoFit/>
          </a:bodyPr>
          <a:lstStyle/>
          <a:p>
            <a:r>
              <a:rPr lang="en-US" sz="1600" i="1" dirty="0"/>
              <a:t>SELECT </a:t>
            </a:r>
            <a:r>
              <a:rPr lang="en-US" sz="1600" i="1" dirty="0" err="1"/>
              <a:t>allergies.patient</a:t>
            </a:r>
            <a:r>
              <a:rPr lang="en-US" sz="1600" i="1" dirty="0"/>
              <a:t>,       </a:t>
            </a:r>
            <a:r>
              <a:rPr lang="en-US" sz="1600" i="1" dirty="0" err="1"/>
              <a:t>allergies.description</a:t>
            </a:r>
            <a:r>
              <a:rPr lang="en-US" sz="1600" i="1" dirty="0"/>
              <a:t>  FROM allergies WHERE </a:t>
            </a:r>
            <a:r>
              <a:rPr lang="en-US" sz="1600" i="1" dirty="0" err="1"/>
              <a:t>allergies.description</a:t>
            </a:r>
            <a:r>
              <a:rPr lang="en-US" sz="1600" i="1" dirty="0"/>
              <a:t> IN ("Allergy to </a:t>
            </a:r>
            <a:r>
              <a:rPr lang="en-US" sz="1600" i="1" dirty="0" err="1"/>
              <a:t>mould</a:t>
            </a:r>
            <a:r>
              <a:rPr lang="en-US" sz="1600" i="1" dirty="0"/>
              <a:t>", "Allergy to grass pollen", "Allergy to tree pollen", "House dust mite allergy"); </a:t>
            </a:r>
            <a:endParaRPr lang="en-ZA" sz="1600" i="1" dirty="0"/>
          </a:p>
        </p:txBody>
      </p:sp>
      <p:pic>
        <p:nvPicPr>
          <p:cNvPr id="19" name="Picture 18">
            <a:extLst>
              <a:ext uri="{FF2B5EF4-FFF2-40B4-BE49-F238E27FC236}">
                <a16:creationId xmlns:a16="http://schemas.microsoft.com/office/drawing/2014/main" id="{32BA61E0-A96A-298B-D27F-A18E2B52078F}"/>
              </a:ext>
            </a:extLst>
          </p:cNvPr>
          <p:cNvPicPr>
            <a:picLocks noChangeAspect="1"/>
          </p:cNvPicPr>
          <p:nvPr/>
        </p:nvPicPr>
        <p:blipFill rotWithShape="1">
          <a:blip r:embed="rId4"/>
          <a:srcRect b="38985"/>
          <a:stretch/>
        </p:blipFill>
        <p:spPr>
          <a:xfrm>
            <a:off x="1023231" y="6070030"/>
            <a:ext cx="4074549" cy="426053"/>
          </a:xfrm>
          <a:prstGeom prst="rect">
            <a:avLst/>
          </a:prstGeom>
          <a:ln>
            <a:solidFill>
              <a:schemeClr val="tx1">
                <a:lumMod val="50000"/>
                <a:lumOff val="50000"/>
              </a:schemeClr>
            </a:solidFill>
          </a:ln>
        </p:spPr>
      </p:pic>
      <p:pic>
        <p:nvPicPr>
          <p:cNvPr id="3" name="Picture 2" descr="A dolphin and text on a black background&#10;&#10;Description automatically generated">
            <a:extLst>
              <a:ext uri="{FF2B5EF4-FFF2-40B4-BE49-F238E27FC236}">
                <a16:creationId xmlns:a16="http://schemas.microsoft.com/office/drawing/2014/main" id="{400E1F54-F958-0E2F-B698-165F9B61E6ED}"/>
              </a:ext>
            </a:extLst>
          </p:cNvPr>
          <p:cNvPicPr>
            <a:picLocks noChangeAspect="1"/>
          </p:cNvPicPr>
          <p:nvPr/>
        </p:nvPicPr>
        <p:blipFill>
          <a:blip r:embed="rId5"/>
          <a:stretch>
            <a:fillRect/>
          </a:stretch>
        </p:blipFill>
        <p:spPr>
          <a:xfrm>
            <a:off x="10943357" y="-57984"/>
            <a:ext cx="747460" cy="560596"/>
          </a:xfrm>
          <a:prstGeom prst="rect">
            <a:avLst/>
          </a:prstGeom>
        </p:spPr>
      </p:pic>
      <p:sp>
        <p:nvSpPr>
          <p:cNvPr id="4" name="TextBox 3">
            <a:extLst>
              <a:ext uri="{FF2B5EF4-FFF2-40B4-BE49-F238E27FC236}">
                <a16:creationId xmlns:a16="http://schemas.microsoft.com/office/drawing/2014/main" id="{D0244FF1-12C6-6BF7-F286-5E556EA6E7C7}"/>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1483072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E3C04-F2C7-92C5-C3DB-83CE739CD965}"/>
              </a:ext>
            </a:extLst>
          </p:cNvPr>
          <p:cNvSpPr/>
          <p:nvPr/>
        </p:nvSpPr>
        <p:spPr>
          <a:xfrm>
            <a:off x="304800" y="1533525"/>
            <a:ext cx="11553825" cy="400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E395D5BE-A7F9-94B2-05FF-BE04F9660FBE}"/>
              </a:ext>
            </a:extLst>
          </p:cNvPr>
          <p:cNvSpPr/>
          <p:nvPr/>
        </p:nvSpPr>
        <p:spPr>
          <a:xfrm>
            <a:off x="501183" y="1844040"/>
            <a:ext cx="11357442" cy="447675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80A09A37-4555-D2CA-191F-6136BD0BF4F5}"/>
              </a:ext>
            </a:extLst>
          </p:cNvPr>
          <p:cNvSpPr>
            <a:spLocks noGrp="1"/>
          </p:cNvSpPr>
          <p:nvPr>
            <p:ph type="title"/>
          </p:nvPr>
        </p:nvSpPr>
        <p:spPr/>
        <p:txBody>
          <a:bodyPr>
            <a:normAutofit/>
          </a:bodyPr>
          <a:lstStyle/>
          <a:p>
            <a:r>
              <a:rPr lang="en-US" cap="none" dirty="0"/>
              <a:t>INSIGHTS FROM </a:t>
            </a:r>
            <a:r>
              <a:rPr lang="en-US" sz="2800" kern="0" cap="none" dirty="0">
                <a:sym typeface="Arial"/>
              </a:rPr>
              <a:t>EXPLORATORY AND DESCRIPTIVE  </a:t>
            </a:r>
            <a:r>
              <a:rPr kumimoji="0" lang="en-US" sz="2800" i="0" u="none" strike="noStrike" kern="0" cap="none" spc="0" normalizeH="0" baseline="0" noProof="0" dirty="0">
                <a:ln>
                  <a:noFill/>
                </a:ln>
                <a:effectLst/>
                <a:uLnTx/>
                <a:uFillTx/>
                <a:ea typeface="+mn-ea"/>
                <a:cs typeface="+mn-cs"/>
                <a:sym typeface="Arial"/>
              </a:rPr>
              <a:t>ANALYTICS</a:t>
            </a:r>
            <a:br>
              <a:rPr kumimoji="0" lang="en-ZA" sz="2800" i="0" u="none" strike="noStrike" kern="0" cap="none" spc="0" normalizeH="0" baseline="0" noProof="0" dirty="0">
                <a:ln>
                  <a:noFill/>
                </a:ln>
                <a:effectLst/>
                <a:uLnTx/>
                <a:uFillTx/>
                <a:ea typeface="+mn-ea"/>
                <a:cs typeface="+mn-cs"/>
                <a:sym typeface="Arial"/>
              </a:rPr>
            </a:br>
            <a:endParaRPr lang="en-ZA" cap="none" dirty="0"/>
          </a:p>
        </p:txBody>
      </p:sp>
      <p:sp>
        <p:nvSpPr>
          <p:cNvPr id="15" name="TextBox 14">
            <a:extLst>
              <a:ext uri="{FF2B5EF4-FFF2-40B4-BE49-F238E27FC236}">
                <a16:creationId xmlns:a16="http://schemas.microsoft.com/office/drawing/2014/main" id="{9B0A48F5-9A49-64A2-6076-808703FA7F0C}"/>
              </a:ext>
            </a:extLst>
          </p:cNvPr>
          <p:cNvSpPr txBox="1"/>
          <p:nvPr/>
        </p:nvSpPr>
        <p:spPr>
          <a:xfrm>
            <a:off x="501183" y="1870055"/>
            <a:ext cx="10871667" cy="646331"/>
          </a:xfrm>
          <a:prstGeom prst="rect">
            <a:avLst/>
          </a:prstGeom>
          <a:noFill/>
        </p:spPr>
        <p:txBody>
          <a:bodyPr wrap="square">
            <a:spAutoFit/>
          </a:bodyPr>
          <a:lstStyle/>
          <a:p>
            <a:r>
              <a:rPr lang="en-US" dirty="0"/>
              <a:t>9. Calculate average BMI, number of (BMI) readings per patient, and the maximum BMI recorded that exceeds a threshold indicating obesity (BMI &gt; 30)?</a:t>
            </a:r>
            <a:endParaRPr lang="en-ZA" dirty="0"/>
          </a:p>
        </p:txBody>
      </p:sp>
      <p:sp>
        <p:nvSpPr>
          <p:cNvPr id="17" name="TextBox 16">
            <a:extLst>
              <a:ext uri="{FF2B5EF4-FFF2-40B4-BE49-F238E27FC236}">
                <a16:creationId xmlns:a16="http://schemas.microsoft.com/office/drawing/2014/main" id="{E731DFFC-17C2-22E8-EC13-554A487E8DD7}"/>
              </a:ext>
            </a:extLst>
          </p:cNvPr>
          <p:cNvSpPr txBox="1"/>
          <p:nvPr/>
        </p:nvSpPr>
        <p:spPr>
          <a:xfrm>
            <a:off x="501183" y="2590003"/>
            <a:ext cx="11553825" cy="1323439"/>
          </a:xfrm>
          <a:prstGeom prst="rect">
            <a:avLst/>
          </a:prstGeom>
          <a:noFill/>
        </p:spPr>
        <p:txBody>
          <a:bodyPr wrap="square">
            <a:spAutoFit/>
          </a:bodyPr>
          <a:lstStyle/>
          <a:p>
            <a:r>
              <a:rPr lang="en-US" sz="1600" i="1" dirty="0"/>
              <a:t>SELECT     </a:t>
            </a:r>
            <a:r>
              <a:rPr lang="en-US" sz="1600" i="1" dirty="0" err="1"/>
              <a:t>observations_cleaned.patient</a:t>
            </a:r>
            <a:r>
              <a:rPr lang="en-US" sz="1600" i="1" dirty="0"/>
              <a:t>,   AVG(CASE        WHEN </a:t>
            </a:r>
            <a:r>
              <a:rPr lang="en-US" sz="1600" i="1" dirty="0" err="1"/>
              <a:t>observations_cleaned.description</a:t>
            </a:r>
            <a:r>
              <a:rPr lang="en-US" sz="1600" i="1" dirty="0"/>
              <a:t> = 'Body Mass Index' THEN </a:t>
            </a:r>
            <a:r>
              <a:rPr lang="en-US" sz="1600" i="1" dirty="0" err="1"/>
              <a:t>observations_cleaned.value</a:t>
            </a:r>
            <a:r>
              <a:rPr lang="en-US" sz="1600" i="1" dirty="0"/>
              <a:t>    END) AS `Avg BMI`,    COUNT(CASE       WHEN </a:t>
            </a:r>
            <a:r>
              <a:rPr lang="en-US" sz="1600" i="1" dirty="0" err="1"/>
              <a:t>observations_cleaned.description</a:t>
            </a:r>
            <a:r>
              <a:rPr lang="en-US" sz="1600" i="1" dirty="0"/>
              <a:t> = 'Body Mass Index' THEN </a:t>
            </a:r>
            <a:r>
              <a:rPr lang="en-US" sz="1600" i="1" dirty="0" err="1"/>
              <a:t>observations_cleaned.value</a:t>
            </a:r>
            <a:r>
              <a:rPr lang="en-US" sz="1600" i="1" dirty="0"/>
              <a:t>    END) AS `Number of Readings`,    MAX(CASE        WHEN            </a:t>
            </a:r>
            <a:r>
              <a:rPr lang="en-US" sz="1600" i="1" dirty="0" err="1"/>
              <a:t>observations_cleaned.description</a:t>
            </a:r>
            <a:r>
              <a:rPr lang="en-US" sz="1600" i="1" dirty="0"/>
              <a:t> = 'Body Mass Index'                AND </a:t>
            </a:r>
            <a:r>
              <a:rPr lang="en-US" sz="1600" i="1" dirty="0" err="1"/>
              <a:t>observations_cleaned.value</a:t>
            </a:r>
            <a:r>
              <a:rPr lang="en-US" sz="1600" i="1" dirty="0"/>
              <a:t> &gt; 30        THEN            </a:t>
            </a:r>
            <a:r>
              <a:rPr lang="en-US" sz="1600" i="1" dirty="0" err="1"/>
              <a:t>observations_cleaned.value</a:t>
            </a:r>
            <a:r>
              <a:rPr lang="en-US" sz="1600" i="1" dirty="0"/>
              <a:t>    END) AS `Max Obese BMI`FROM    </a:t>
            </a:r>
            <a:r>
              <a:rPr lang="en-US" sz="1600" i="1" dirty="0" err="1"/>
              <a:t>observations_cleanedWHERE</a:t>
            </a:r>
            <a:r>
              <a:rPr lang="en-US" sz="1600" i="1" dirty="0"/>
              <a:t>    </a:t>
            </a:r>
            <a:r>
              <a:rPr lang="en-US" sz="1600" i="1" dirty="0" err="1"/>
              <a:t>observations_cleaned.description</a:t>
            </a:r>
            <a:r>
              <a:rPr lang="en-US" sz="1600" i="1" dirty="0"/>
              <a:t> = 'Body Mass </a:t>
            </a:r>
            <a:r>
              <a:rPr lang="en-US" sz="1600" i="1" dirty="0" err="1"/>
              <a:t>Index'GROUP</a:t>
            </a:r>
            <a:r>
              <a:rPr lang="en-US" sz="1600" i="1" dirty="0"/>
              <a:t> BY </a:t>
            </a:r>
            <a:r>
              <a:rPr lang="en-US" sz="1600" i="1" dirty="0" err="1"/>
              <a:t>observations_cleaned.patient</a:t>
            </a:r>
            <a:r>
              <a:rPr lang="en-US" sz="1600" i="1" dirty="0"/>
              <a:t>;</a:t>
            </a:r>
            <a:endParaRPr lang="en-ZA" sz="1600" i="1" dirty="0"/>
          </a:p>
        </p:txBody>
      </p:sp>
      <p:pic>
        <p:nvPicPr>
          <p:cNvPr id="4" name="Picture 3">
            <a:extLst>
              <a:ext uri="{FF2B5EF4-FFF2-40B4-BE49-F238E27FC236}">
                <a16:creationId xmlns:a16="http://schemas.microsoft.com/office/drawing/2014/main" id="{D71EA2D7-2051-0D36-B8C7-2CFC39284462}"/>
              </a:ext>
            </a:extLst>
          </p:cNvPr>
          <p:cNvPicPr>
            <a:picLocks noChangeAspect="1"/>
          </p:cNvPicPr>
          <p:nvPr/>
        </p:nvPicPr>
        <p:blipFill>
          <a:blip r:embed="rId2"/>
          <a:stretch>
            <a:fillRect/>
          </a:stretch>
        </p:blipFill>
        <p:spPr>
          <a:xfrm>
            <a:off x="2104239" y="3952346"/>
            <a:ext cx="7348371" cy="2267799"/>
          </a:xfrm>
          <a:prstGeom prst="rect">
            <a:avLst/>
          </a:prstGeom>
          <a:ln>
            <a:solidFill>
              <a:schemeClr val="tx1">
                <a:lumMod val="50000"/>
                <a:lumOff val="50000"/>
              </a:schemeClr>
            </a:solidFill>
          </a:ln>
        </p:spPr>
      </p:pic>
      <p:pic>
        <p:nvPicPr>
          <p:cNvPr id="5" name="Picture 4" descr="A dolphin and text on a black background&#10;&#10;Description automatically generated">
            <a:extLst>
              <a:ext uri="{FF2B5EF4-FFF2-40B4-BE49-F238E27FC236}">
                <a16:creationId xmlns:a16="http://schemas.microsoft.com/office/drawing/2014/main" id="{9564580F-20AF-E85D-4534-F671B68E175C}"/>
              </a:ext>
            </a:extLst>
          </p:cNvPr>
          <p:cNvPicPr>
            <a:picLocks noChangeAspect="1"/>
          </p:cNvPicPr>
          <p:nvPr/>
        </p:nvPicPr>
        <p:blipFill>
          <a:blip r:embed="rId3"/>
          <a:stretch>
            <a:fillRect/>
          </a:stretch>
        </p:blipFill>
        <p:spPr>
          <a:xfrm>
            <a:off x="10943357" y="-57984"/>
            <a:ext cx="747460" cy="560596"/>
          </a:xfrm>
          <a:prstGeom prst="rect">
            <a:avLst/>
          </a:prstGeom>
        </p:spPr>
      </p:pic>
      <p:sp>
        <p:nvSpPr>
          <p:cNvPr id="6" name="TextBox 5">
            <a:extLst>
              <a:ext uri="{FF2B5EF4-FFF2-40B4-BE49-F238E27FC236}">
                <a16:creationId xmlns:a16="http://schemas.microsoft.com/office/drawing/2014/main" id="{438A1C69-D805-47B7-FD79-4694C98DA55D}"/>
              </a:ext>
            </a:extLst>
          </p:cNvPr>
          <p:cNvSpPr txBox="1"/>
          <p:nvPr/>
        </p:nvSpPr>
        <p:spPr>
          <a:xfrm>
            <a:off x="11610808" y="6523969"/>
            <a:ext cx="459272" cy="276999"/>
          </a:xfrm>
          <a:prstGeom prst="rect">
            <a:avLst/>
          </a:prstGeom>
          <a:noFill/>
        </p:spPr>
        <p:txBody>
          <a:bodyPr wrap="square" rtlCol="0">
            <a:spAutoFit/>
          </a:bodyPr>
          <a:lstStyle/>
          <a:p>
            <a:r>
              <a:rPr lang="en-ZA" sz="1200" dirty="0">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314403307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TM03457464[[fn=Dividend]]</Template>
  <TotalTime>1702</TotalTime>
  <Words>3466</Words>
  <Application>Microsoft Office PowerPoint</Application>
  <PresentationFormat>Widescreen</PresentationFormat>
  <Paragraphs>618</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Gill Sans MT</vt:lpstr>
      <vt:lpstr>Poppins</vt:lpstr>
      <vt:lpstr>Wingdings 2</vt:lpstr>
      <vt:lpstr>Dividend</vt:lpstr>
      <vt:lpstr>MEDICAL DATA OVERVIEW</vt:lpstr>
      <vt:lpstr>PowerPoint Presentation</vt:lpstr>
      <vt:lpstr>EXECUTIVE SUMMARY</vt:lpstr>
      <vt:lpstr>Project Overview </vt:lpstr>
      <vt:lpstr>SCOPE AND METHODOLOGY </vt:lpstr>
      <vt:lpstr>INSIGHTS FROM EXPLORATORY AND DESCRIPTIVE  ANALYTICS </vt:lpstr>
      <vt:lpstr>INSIGHTS FROM EXPLORATORY AND DESCRIPTIVE  ANALYTICS </vt:lpstr>
      <vt:lpstr>INSIGHTS FROM EXPLORATORY AND DESCRIPTIVE  ANALYTICS </vt:lpstr>
      <vt:lpstr>INSIGHTS FROM EXPLORATORY AND DESCRIPTIVE  ANALYTICS </vt:lpstr>
      <vt:lpstr>INSIGHTS FROM EXPLORATORY AND DESCRIPTIVE  ANALYTICS </vt:lpstr>
      <vt:lpstr>Dashboard</vt:lpstr>
      <vt:lpstr>Dashboard</vt:lpstr>
      <vt:lpstr>QUALITY OF LIFE MODEL PREDICTION </vt:lpstr>
      <vt:lpstr>INSIGHTS FROM PREDICTIVE AND PRESCRIPTIVE ANALYTICS </vt:lpstr>
      <vt:lpstr>INSIGHTS FROM PREDICTIVE AND PRESCRIPTIVE ANALYTICS </vt:lpstr>
      <vt:lpstr>INSIGHTS FROM PREDICTIVE AND PRESCRIPTIVE ANALYTICS </vt:lpstr>
      <vt:lpstr>Dashboard</vt:lpstr>
      <vt:lpstr>PowerPoint Presentation</vt:lpstr>
      <vt:lpstr>CHECK OUT the rest of MY PORTFOLIO!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DATA</dc:title>
  <dc:creator>Tendai Jonhasi</dc:creator>
  <cp:lastModifiedBy>Tendai Jonhasi</cp:lastModifiedBy>
  <cp:revision>17</cp:revision>
  <dcterms:created xsi:type="dcterms:W3CDTF">2024-04-30T19:24:04Z</dcterms:created>
  <dcterms:modified xsi:type="dcterms:W3CDTF">2024-05-21T20:16:19Z</dcterms:modified>
</cp:coreProperties>
</file>